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794500" cy="99314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2C7EC-3572-41C0-A2DF-E716D2BAA07B}" type="datetimeFigureOut">
              <a:rPr lang="en-US" smtClean="0"/>
              <a:pPr/>
              <a:t>1/2/2013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82889-0E93-4263-9472-C7A9C3252E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569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1475" y="0"/>
            <a:ext cx="1474" cy="164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3251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79745" y="4717744"/>
            <a:ext cx="5424688" cy="44566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2AF66-0BE7-423D-A1D1-0E9F1936AD3A}" type="datetimeFigureOut">
              <a:rPr lang="fi-FI" smtClean="0"/>
              <a:pPr/>
              <a:t>2.1.2013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Figures</a:t>
            </a:r>
            <a:r>
              <a:rPr lang="fi-FI" dirty="0" smtClean="0"/>
              <a:t> for TCE </a:t>
            </a:r>
            <a:r>
              <a:rPr lang="fi-FI" dirty="0" err="1" smtClean="0"/>
              <a:t>tutorial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err="1" smtClean="0"/>
              <a:t>December</a:t>
            </a:r>
            <a:r>
              <a:rPr lang="fi-FI" dirty="0" smtClean="0"/>
              <a:t> 2012</a:t>
            </a:r>
          </a:p>
          <a:p>
            <a:r>
              <a:rPr lang="fi-FI" dirty="0" smtClean="0"/>
              <a:t>Erno Salminen</a:t>
            </a:r>
          </a:p>
          <a:p>
            <a:r>
              <a:rPr lang="fi-FI" dirty="0" smtClean="0"/>
              <a:t>Tampere </a:t>
            </a:r>
            <a:r>
              <a:rPr lang="fi-FI" dirty="0" err="1" smtClean="0"/>
              <a:t>University</a:t>
            </a:r>
            <a:r>
              <a:rPr lang="fi-FI" dirty="0" smtClean="0"/>
              <a:t> of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109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9512" y="1627225"/>
            <a:ext cx="8136904" cy="2729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dirty="0" smtClean="0"/>
              <a:t>TCE </a:t>
            </a:r>
            <a:r>
              <a:rPr lang="fi-FI" dirty="0" err="1" smtClean="0"/>
              <a:t>toolset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3968" y="5396919"/>
            <a:ext cx="1835696" cy="13767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9477" y="44625"/>
            <a:ext cx="1099528" cy="138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ded Corner 3"/>
          <p:cNvSpPr/>
          <p:nvPr/>
        </p:nvSpPr>
        <p:spPr>
          <a:xfrm>
            <a:off x="3426872" y="546748"/>
            <a:ext cx="1944216" cy="648072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C/C++/</a:t>
            </a:r>
          </a:p>
          <a:p>
            <a:pPr algn="ctr"/>
            <a:r>
              <a:rPr lang="fi-FI" b="1" dirty="0" err="1" smtClean="0">
                <a:solidFill>
                  <a:schemeClr val="tx1"/>
                </a:solidFill>
              </a:rPr>
              <a:t>OpenCL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3169708" y="5876320"/>
            <a:ext cx="1944216" cy="648072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bg1"/>
                </a:solidFill>
              </a:rPr>
              <a:t>FGPA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045649" y="1250325"/>
            <a:ext cx="648072" cy="52249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130" y="2555560"/>
            <a:ext cx="1941856" cy="102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900" y="1933692"/>
            <a:ext cx="1422028" cy="165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6219" y="2159624"/>
            <a:ext cx="2248189" cy="136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988" y="2053013"/>
            <a:ext cx="1387872" cy="152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4856" y="3583039"/>
            <a:ext cx="12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Design TTA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9592" y="3583039"/>
            <a:ext cx="1494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Generate</a:t>
            </a:r>
            <a:r>
              <a:rPr lang="fi-FI" dirty="0" smtClean="0">
                <a:solidFill>
                  <a:schemeClr val="bg1"/>
                </a:solidFill>
              </a:rPr>
              <a:t> HDL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9752" y="3583039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Compile</a:t>
            </a:r>
            <a:r>
              <a:rPr lang="fi-FI" dirty="0" smtClean="0">
                <a:solidFill>
                  <a:schemeClr val="bg1"/>
                </a:solidFill>
              </a:rPr>
              <a:t> + </a:t>
            </a:r>
            <a:r>
              <a:rPr lang="fi-FI" dirty="0" err="1" smtClean="0">
                <a:solidFill>
                  <a:schemeClr val="bg1"/>
                </a:solidFill>
              </a:rPr>
              <a:t>debug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89421" y="3622407"/>
            <a:ext cx="906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Analyze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2531" y="4422014"/>
            <a:ext cx="980665" cy="1311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Folded Corner 21"/>
          <p:cNvSpPr/>
          <p:nvPr/>
        </p:nvSpPr>
        <p:spPr>
          <a:xfrm>
            <a:off x="4211960" y="4600163"/>
            <a:ext cx="1944216" cy="648072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VHDL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Folded Corner 12"/>
          <p:cNvSpPr/>
          <p:nvPr/>
        </p:nvSpPr>
        <p:spPr>
          <a:xfrm>
            <a:off x="2419072" y="4450027"/>
            <a:ext cx="1080656" cy="131124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Program</a:t>
            </a:r>
            <a:r>
              <a:rPr lang="fi-FI" dirty="0" smtClean="0">
                <a:solidFill>
                  <a:schemeClr val="tx1"/>
                </a:solidFill>
              </a:rPr>
              <a:t> image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732301" y="4010774"/>
            <a:ext cx="648072" cy="4976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8615831">
            <a:off x="3272802" y="5160161"/>
            <a:ext cx="648072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rot="3012822">
            <a:off x="4299943" y="5160722"/>
            <a:ext cx="648072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4903036" y="4010774"/>
            <a:ext cx="648072" cy="4976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6577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491880" y="5589240"/>
            <a:ext cx="1224136" cy="12241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ASIC/FPGA</a:t>
            </a:r>
          </a:p>
          <a:p>
            <a:pPr algn="ctr"/>
            <a:r>
              <a:rPr lang="fi-FI" dirty="0" smtClean="0">
                <a:solidFill>
                  <a:schemeClr val="tx1"/>
                </a:solidFill>
              </a:rPr>
              <a:t>Tool Flow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627225"/>
            <a:ext cx="8136904" cy="2729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i-FI" dirty="0" smtClean="0"/>
              <a:t>TCE </a:t>
            </a:r>
            <a:r>
              <a:rPr lang="fi-FI" dirty="0" err="1" smtClean="0"/>
              <a:t>toolset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9477" y="44625"/>
            <a:ext cx="1099528" cy="1386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ded Corner 3"/>
          <p:cNvSpPr/>
          <p:nvPr/>
        </p:nvSpPr>
        <p:spPr>
          <a:xfrm>
            <a:off x="3426872" y="546748"/>
            <a:ext cx="1944216" cy="648072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C/C++/</a:t>
            </a:r>
          </a:p>
          <a:p>
            <a:pPr algn="ctr"/>
            <a:r>
              <a:rPr lang="fi-FI" b="1" dirty="0" err="1" smtClean="0">
                <a:solidFill>
                  <a:schemeClr val="tx1"/>
                </a:solidFill>
              </a:rPr>
              <a:t>OpenCL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045649" y="1250325"/>
            <a:ext cx="648072" cy="52249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130" y="2555560"/>
            <a:ext cx="1941856" cy="1027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1900" y="1933692"/>
            <a:ext cx="1422028" cy="1655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6219" y="2159624"/>
            <a:ext cx="2248189" cy="136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988" y="2053013"/>
            <a:ext cx="1387872" cy="152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4856" y="3583039"/>
            <a:ext cx="12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Design TTA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9592" y="3583039"/>
            <a:ext cx="1494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Generate</a:t>
            </a:r>
            <a:r>
              <a:rPr lang="fi-FI" dirty="0" smtClean="0">
                <a:solidFill>
                  <a:schemeClr val="bg1"/>
                </a:solidFill>
              </a:rPr>
              <a:t> HDL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39752" y="3583039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Compile</a:t>
            </a:r>
            <a:r>
              <a:rPr lang="fi-FI" dirty="0" smtClean="0">
                <a:solidFill>
                  <a:schemeClr val="bg1"/>
                </a:solidFill>
              </a:rPr>
              <a:t> + </a:t>
            </a:r>
            <a:r>
              <a:rPr lang="fi-FI" dirty="0" err="1" smtClean="0">
                <a:solidFill>
                  <a:schemeClr val="bg1"/>
                </a:solidFill>
              </a:rPr>
              <a:t>debug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89421" y="3622407"/>
            <a:ext cx="906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Analyze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2531" y="4422014"/>
            <a:ext cx="980665" cy="1311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Folded Corner 21"/>
          <p:cNvSpPr/>
          <p:nvPr/>
        </p:nvSpPr>
        <p:spPr>
          <a:xfrm>
            <a:off x="4211960" y="4600163"/>
            <a:ext cx="1944216" cy="648072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 smtClean="0">
                <a:solidFill>
                  <a:schemeClr val="tx1"/>
                </a:solidFill>
              </a:rPr>
              <a:t>VHDL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" name="Folded Corner 12"/>
          <p:cNvSpPr/>
          <p:nvPr/>
        </p:nvSpPr>
        <p:spPr>
          <a:xfrm>
            <a:off x="2419072" y="4450027"/>
            <a:ext cx="1080656" cy="1311242"/>
          </a:xfrm>
          <a:prstGeom prst="foldedCorne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Program</a:t>
            </a:r>
            <a:r>
              <a:rPr lang="fi-FI" dirty="0" smtClean="0">
                <a:solidFill>
                  <a:schemeClr val="tx1"/>
                </a:solidFill>
              </a:rPr>
              <a:t> image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Down Arrow 23"/>
          <p:cNvSpPr/>
          <p:nvPr/>
        </p:nvSpPr>
        <p:spPr>
          <a:xfrm>
            <a:off x="2732301" y="4010774"/>
            <a:ext cx="648072" cy="4976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18615831">
            <a:off x="3272802" y="5160161"/>
            <a:ext cx="648072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rot="3012822">
            <a:off x="4299943" y="5160722"/>
            <a:ext cx="648072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4903036" y="4010774"/>
            <a:ext cx="648072" cy="497656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6577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827088" y="187325"/>
            <a:ext cx="7921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sz="3200">
                <a:solidFill>
                  <a:srgbClr val="0000D6"/>
                </a:solidFill>
                <a:latin typeface="Arial Black" pitchFamily="32" charset="0"/>
              </a:rPr>
              <a:t>Reflect operation: SW vs. HW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95536" y="1214438"/>
            <a:ext cx="8383339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160" tIns="46080" rIns="92160" bIns="4608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>
              <a:spcBef>
                <a:spcPts val="725"/>
              </a:spcBef>
            </a:pPr>
            <a:r>
              <a:rPr lang="en-US" sz="2000" dirty="0">
                <a:solidFill>
                  <a:srgbClr val="000000"/>
                </a:solidFill>
              </a:rPr>
              <a:t>On software:                                   On hardware:</a:t>
            </a:r>
          </a:p>
          <a:p>
            <a:pPr eaLnBrk="1" hangingPunct="1">
              <a:spcBef>
                <a:spcPts val="725"/>
              </a:spcBef>
            </a:pPr>
            <a:endParaRPr lang="fi-FI" sz="2000" dirty="0" smtClean="0">
              <a:solidFill>
                <a:srgbClr val="000000"/>
              </a:solidFill>
            </a:endParaRPr>
          </a:p>
          <a:p>
            <a:pPr eaLnBrk="1" hangingPunct="1">
              <a:spcBef>
                <a:spcPts val="725"/>
              </a:spcBef>
            </a:pPr>
            <a:endParaRPr lang="en-US" sz="2000" dirty="0">
              <a:solidFill>
                <a:srgbClr val="000000"/>
              </a:solidFill>
            </a:endParaRPr>
          </a:p>
          <a:p>
            <a:pPr eaLnBrk="1" hangingPunct="1">
              <a:spcBef>
                <a:spcPts val="725"/>
              </a:spcBef>
            </a:pPr>
            <a:r>
              <a:rPr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(bit = 0; bit &lt; </a:t>
            </a:r>
            <a:r>
              <a:rPr lang="en-US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nBits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; bit++) </a:t>
            </a: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pPr eaLnBrk="1" hangingPunct="1">
              <a:spcBef>
                <a:spcPts val="725"/>
              </a:spcBef>
            </a:pP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fi-FI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fi-FI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(data &amp; 0x01) {</a:t>
            </a:r>
          </a:p>
          <a:p>
            <a:pPr eaLnBrk="1" hangingPunct="1">
              <a:spcBef>
                <a:spcPts val="725"/>
              </a:spcBef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reflection </a:t>
            </a: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I= </a:t>
            </a:r>
          </a:p>
          <a:p>
            <a:pPr eaLnBrk="1" hangingPunct="1">
              <a:spcBef>
                <a:spcPts val="725"/>
              </a:spcBef>
            </a:pP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       (1 &lt;&lt; ((nBits-1) – </a:t>
            </a:r>
            <a:r>
              <a:rPr lang="fi-FI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bit</a:t>
            </a: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pPr eaLnBrk="1" hangingPunct="1">
              <a:spcBef>
                <a:spcPts val="725"/>
              </a:spcBef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</a:t>
            </a: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hangingPunct="1">
              <a:spcBef>
                <a:spcPts val="725"/>
              </a:spcBef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data = (data &gt;&gt; 1);</a:t>
            </a:r>
          </a:p>
          <a:p>
            <a:pPr eaLnBrk="1" hangingPunct="1">
              <a:spcBef>
                <a:spcPts val="725"/>
              </a:spcBef>
            </a:pPr>
            <a:r>
              <a:rPr lang="fi-FI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eaLnBrk="1" hangingPunct="1">
              <a:spcBef>
                <a:spcPts val="725"/>
              </a:spcBef>
            </a:pPr>
            <a:endParaRPr lang="fi-FI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spcBef>
                <a:spcPts val="725"/>
              </a:spcBef>
            </a:pPr>
            <a:endParaRPr lang="fi-FI" sz="2000" dirty="0">
              <a:solidFill>
                <a:srgbClr val="000000"/>
              </a:solidFill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4719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9291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5"/>
          <p:cNvSpPr>
            <a:spLocks noChangeArrowheads="1"/>
          </p:cNvSpPr>
          <p:nvPr/>
        </p:nvSpPr>
        <p:spPr bwMode="auto">
          <a:xfrm>
            <a:off x="53863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6"/>
          <p:cNvSpPr>
            <a:spLocks noChangeArrowheads="1"/>
          </p:cNvSpPr>
          <p:nvPr/>
        </p:nvSpPr>
        <p:spPr bwMode="auto">
          <a:xfrm>
            <a:off x="58435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7"/>
          <p:cNvSpPr>
            <a:spLocks noChangeArrowheads="1"/>
          </p:cNvSpPr>
          <p:nvPr/>
        </p:nvSpPr>
        <p:spPr bwMode="auto">
          <a:xfrm>
            <a:off x="63007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67579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72151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0"/>
          <p:cNvSpPr>
            <a:spLocks noChangeArrowheads="1"/>
          </p:cNvSpPr>
          <p:nvPr/>
        </p:nvSpPr>
        <p:spPr bwMode="auto">
          <a:xfrm>
            <a:off x="7672388" y="4146005"/>
            <a:ext cx="457200" cy="324000"/>
          </a:xfrm>
          <a:prstGeom prst="rect">
            <a:avLst/>
          </a:prstGeom>
          <a:solidFill>
            <a:srgbClr val="99CC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Line 11"/>
          <p:cNvSpPr>
            <a:spLocks noChangeShapeType="1"/>
          </p:cNvSpPr>
          <p:nvPr/>
        </p:nvSpPr>
        <p:spPr bwMode="auto">
          <a:xfrm>
            <a:off x="47005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9" name="Line 12"/>
          <p:cNvSpPr>
            <a:spLocks noChangeShapeType="1"/>
          </p:cNvSpPr>
          <p:nvPr/>
        </p:nvSpPr>
        <p:spPr bwMode="auto">
          <a:xfrm>
            <a:off x="51577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Line 13"/>
          <p:cNvSpPr>
            <a:spLocks noChangeShapeType="1"/>
          </p:cNvSpPr>
          <p:nvPr/>
        </p:nvSpPr>
        <p:spPr bwMode="auto">
          <a:xfrm>
            <a:off x="56149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4"/>
          <p:cNvSpPr>
            <a:spLocks noChangeShapeType="1"/>
          </p:cNvSpPr>
          <p:nvPr/>
        </p:nvSpPr>
        <p:spPr bwMode="auto">
          <a:xfrm>
            <a:off x="60721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Line 15"/>
          <p:cNvSpPr>
            <a:spLocks noChangeShapeType="1"/>
          </p:cNvSpPr>
          <p:nvPr/>
        </p:nvSpPr>
        <p:spPr bwMode="auto">
          <a:xfrm>
            <a:off x="65293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3" name="Line 16"/>
          <p:cNvSpPr>
            <a:spLocks noChangeShapeType="1"/>
          </p:cNvSpPr>
          <p:nvPr/>
        </p:nvSpPr>
        <p:spPr bwMode="auto">
          <a:xfrm>
            <a:off x="69865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4" name="Line 17"/>
          <p:cNvSpPr>
            <a:spLocks noChangeShapeType="1"/>
          </p:cNvSpPr>
          <p:nvPr/>
        </p:nvSpPr>
        <p:spPr bwMode="auto">
          <a:xfrm>
            <a:off x="74437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5" name="Line 18"/>
          <p:cNvSpPr>
            <a:spLocks noChangeShapeType="1"/>
          </p:cNvSpPr>
          <p:nvPr/>
        </p:nvSpPr>
        <p:spPr bwMode="auto">
          <a:xfrm>
            <a:off x="7900988" y="20886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6" name="Line 19"/>
          <p:cNvSpPr>
            <a:spLocks noChangeShapeType="1"/>
          </p:cNvSpPr>
          <p:nvPr/>
        </p:nvSpPr>
        <p:spPr bwMode="auto">
          <a:xfrm>
            <a:off x="47005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7" name="Line 20"/>
          <p:cNvSpPr>
            <a:spLocks noChangeShapeType="1"/>
          </p:cNvSpPr>
          <p:nvPr/>
        </p:nvSpPr>
        <p:spPr bwMode="auto">
          <a:xfrm>
            <a:off x="51577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Line 21"/>
          <p:cNvSpPr>
            <a:spLocks noChangeShapeType="1"/>
          </p:cNvSpPr>
          <p:nvPr/>
        </p:nvSpPr>
        <p:spPr bwMode="auto">
          <a:xfrm>
            <a:off x="56149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9" name="Line 22"/>
          <p:cNvSpPr>
            <a:spLocks noChangeShapeType="1"/>
          </p:cNvSpPr>
          <p:nvPr/>
        </p:nvSpPr>
        <p:spPr bwMode="auto">
          <a:xfrm>
            <a:off x="60721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0" name="Line 23"/>
          <p:cNvSpPr>
            <a:spLocks noChangeShapeType="1"/>
          </p:cNvSpPr>
          <p:nvPr/>
        </p:nvSpPr>
        <p:spPr bwMode="auto">
          <a:xfrm>
            <a:off x="65293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1" name="Line 24"/>
          <p:cNvSpPr>
            <a:spLocks noChangeShapeType="1"/>
          </p:cNvSpPr>
          <p:nvPr/>
        </p:nvSpPr>
        <p:spPr bwMode="auto">
          <a:xfrm>
            <a:off x="69865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2" name="Line 25"/>
          <p:cNvSpPr>
            <a:spLocks noChangeShapeType="1"/>
          </p:cNvSpPr>
          <p:nvPr/>
        </p:nvSpPr>
        <p:spPr bwMode="auto">
          <a:xfrm>
            <a:off x="74437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3" name="Line 26"/>
          <p:cNvSpPr>
            <a:spLocks noChangeShapeType="1"/>
          </p:cNvSpPr>
          <p:nvPr/>
        </p:nvSpPr>
        <p:spPr bwMode="auto">
          <a:xfrm>
            <a:off x="7900988" y="3688805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4" name="Line 27"/>
          <p:cNvSpPr>
            <a:spLocks noChangeShapeType="1"/>
          </p:cNvSpPr>
          <p:nvPr/>
        </p:nvSpPr>
        <p:spPr bwMode="auto">
          <a:xfrm>
            <a:off x="47005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5" name="Line 28"/>
          <p:cNvSpPr>
            <a:spLocks noChangeShapeType="1"/>
          </p:cNvSpPr>
          <p:nvPr/>
        </p:nvSpPr>
        <p:spPr bwMode="auto">
          <a:xfrm>
            <a:off x="51577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6" name="Line 29"/>
          <p:cNvSpPr>
            <a:spLocks noChangeShapeType="1"/>
          </p:cNvSpPr>
          <p:nvPr/>
        </p:nvSpPr>
        <p:spPr bwMode="auto">
          <a:xfrm>
            <a:off x="56149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7" name="Line 30"/>
          <p:cNvSpPr>
            <a:spLocks noChangeShapeType="1"/>
          </p:cNvSpPr>
          <p:nvPr/>
        </p:nvSpPr>
        <p:spPr bwMode="auto">
          <a:xfrm>
            <a:off x="60721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8" name="Line 31"/>
          <p:cNvSpPr>
            <a:spLocks noChangeShapeType="1"/>
          </p:cNvSpPr>
          <p:nvPr/>
        </p:nvSpPr>
        <p:spPr bwMode="auto">
          <a:xfrm>
            <a:off x="65293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69" name="Line 32"/>
          <p:cNvSpPr>
            <a:spLocks noChangeShapeType="1"/>
          </p:cNvSpPr>
          <p:nvPr/>
        </p:nvSpPr>
        <p:spPr bwMode="auto">
          <a:xfrm>
            <a:off x="69865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0" name="Line 33"/>
          <p:cNvSpPr>
            <a:spLocks noChangeShapeType="1"/>
          </p:cNvSpPr>
          <p:nvPr/>
        </p:nvSpPr>
        <p:spPr bwMode="auto">
          <a:xfrm>
            <a:off x="74437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1" name="Line 34"/>
          <p:cNvSpPr>
            <a:spLocks noChangeShapeType="1"/>
          </p:cNvSpPr>
          <p:nvPr/>
        </p:nvSpPr>
        <p:spPr bwMode="auto">
          <a:xfrm>
            <a:off x="7900988" y="4473116"/>
            <a:ext cx="1587" cy="4572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2" name="Line 35"/>
          <p:cNvSpPr>
            <a:spLocks noChangeShapeType="1"/>
          </p:cNvSpPr>
          <p:nvPr/>
        </p:nvSpPr>
        <p:spPr bwMode="auto">
          <a:xfrm flipH="1">
            <a:off x="6059488" y="2545805"/>
            <a:ext cx="4826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3" name="Line 36"/>
          <p:cNvSpPr>
            <a:spLocks noChangeShapeType="1"/>
          </p:cNvSpPr>
          <p:nvPr/>
        </p:nvSpPr>
        <p:spPr bwMode="auto">
          <a:xfrm>
            <a:off x="6072188" y="2545805"/>
            <a:ext cx="4572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4" name="Line 37"/>
          <p:cNvSpPr>
            <a:spLocks noChangeShapeType="1"/>
          </p:cNvSpPr>
          <p:nvPr/>
        </p:nvSpPr>
        <p:spPr bwMode="auto">
          <a:xfrm flipH="1">
            <a:off x="5602288" y="2545805"/>
            <a:ext cx="13970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5" name="Line 38"/>
          <p:cNvSpPr>
            <a:spLocks noChangeShapeType="1"/>
          </p:cNvSpPr>
          <p:nvPr/>
        </p:nvSpPr>
        <p:spPr bwMode="auto">
          <a:xfrm flipH="1">
            <a:off x="5145088" y="2545805"/>
            <a:ext cx="23114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6" name="Line 39"/>
          <p:cNvSpPr>
            <a:spLocks noChangeShapeType="1"/>
          </p:cNvSpPr>
          <p:nvPr/>
        </p:nvSpPr>
        <p:spPr bwMode="auto">
          <a:xfrm flipH="1">
            <a:off x="4687888" y="2545805"/>
            <a:ext cx="32258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7" name="Line 40"/>
          <p:cNvSpPr>
            <a:spLocks noChangeShapeType="1"/>
          </p:cNvSpPr>
          <p:nvPr/>
        </p:nvSpPr>
        <p:spPr bwMode="auto">
          <a:xfrm>
            <a:off x="5614988" y="2545805"/>
            <a:ext cx="13716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8" name="Line 41"/>
          <p:cNvSpPr>
            <a:spLocks noChangeShapeType="1"/>
          </p:cNvSpPr>
          <p:nvPr/>
        </p:nvSpPr>
        <p:spPr bwMode="auto">
          <a:xfrm>
            <a:off x="5157788" y="2545805"/>
            <a:ext cx="22860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9" name="Line 42"/>
          <p:cNvSpPr>
            <a:spLocks noChangeShapeType="1"/>
          </p:cNvSpPr>
          <p:nvPr/>
        </p:nvSpPr>
        <p:spPr bwMode="auto">
          <a:xfrm>
            <a:off x="4700588" y="2545805"/>
            <a:ext cx="3200400" cy="1143000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80" name="Text Box 43"/>
          <p:cNvSpPr txBox="1">
            <a:spLocks noChangeArrowheads="1"/>
          </p:cNvSpPr>
          <p:nvPr/>
        </p:nvSpPr>
        <p:spPr bwMode="auto">
          <a:xfrm>
            <a:off x="4540250" y="1850480"/>
            <a:ext cx="354012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7       6        5       4       3       2        1       0</a:t>
            </a:r>
          </a:p>
        </p:txBody>
      </p:sp>
      <p:sp>
        <p:nvSpPr>
          <p:cNvPr id="14382" name="Text Box 45"/>
          <p:cNvSpPr txBox="1">
            <a:spLocks noChangeArrowheads="1"/>
          </p:cNvSpPr>
          <p:nvPr/>
        </p:nvSpPr>
        <p:spPr bwMode="auto">
          <a:xfrm>
            <a:off x="5614988" y="1556792"/>
            <a:ext cx="124618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INPUT DATA</a:t>
            </a:r>
          </a:p>
        </p:txBody>
      </p:sp>
      <p:sp>
        <p:nvSpPr>
          <p:cNvPr id="14383" name="Text Box 46"/>
          <p:cNvSpPr txBox="1">
            <a:spLocks noChangeArrowheads="1"/>
          </p:cNvSpPr>
          <p:nvPr/>
        </p:nvSpPr>
        <p:spPr bwMode="auto">
          <a:xfrm>
            <a:off x="5629275" y="5589240"/>
            <a:ext cx="14446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OUTPUT DATA</a:t>
            </a:r>
          </a:p>
        </p:txBody>
      </p:sp>
      <p:sp>
        <p:nvSpPr>
          <p:cNvPr id="14384" name="Text Box 47"/>
          <p:cNvSpPr txBox="1">
            <a:spLocks noChangeArrowheads="1"/>
          </p:cNvSpPr>
          <p:nvPr/>
        </p:nvSpPr>
        <p:spPr bwMode="auto">
          <a:xfrm>
            <a:off x="8204200" y="4149080"/>
            <a:ext cx="93980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000000"/>
                </a:solidFill>
              </a:rPr>
              <a:t>Registers</a:t>
            </a:r>
          </a:p>
        </p:txBody>
      </p:sp>
      <p:sp>
        <p:nvSpPr>
          <p:cNvPr id="2" name="Isosceles Triangle 1"/>
          <p:cNvSpPr/>
          <p:nvPr/>
        </p:nvSpPr>
        <p:spPr bwMode="auto">
          <a:xfrm rot="10800000">
            <a:off x="4496722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0" name="Isosceles Triangle 49"/>
          <p:cNvSpPr/>
          <p:nvPr/>
        </p:nvSpPr>
        <p:spPr bwMode="auto">
          <a:xfrm rot="10800000">
            <a:off x="4932041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1" name="Isosceles Triangle 50"/>
          <p:cNvSpPr/>
          <p:nvPr/>
        </p:nvSpPr>
        <p:spPr bwMode="auto">
          <a:xfrm rot="10800000">
            <a:off x="5432826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2" name="Isosceles Triangle 51"/>
          <p:cNvSpPr/>
          <p:nvPr/>
        </p:nvSpPr>
        <p:spPr bwMode="auto">
          <a:xfrm rot="10800000">
            <a:off x="5868145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3" name="Isosceles Triangle 52"/>
          <p:cNvSpPr/>
          <p:nvPr/>
        </p:nvSpPr>
        <p:spPr bwMode="auto">
          <a:xfrm rot="10800000">
            <a:off x="6368930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4" name="Isosceles Triangle 53"/>
          <p:cNvSpPr/>
          <p:nvPr/>
        </p:nvSpPr>
        <p:spPr bwMode="auto">
          <a:xfrm rot="10800000">
            <a:off x="6804249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5" name="Isosceles Triangle 54"/>
          <p:cNvSpPr/>
          <p:nvPr/>
        </p:nvSpPr>
        <p:spPr bwMode="auto">
          <a:xfrm rot="10800000">
            <a:off x="7305034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56" name="Isosceles Triangle 55"/>
          <p:cNvSpPr/>
          <p:nvPr/>
        </p:nvSpPr>
        <p:spPr bwMode="auto">
          <a:xfrm rot="10800000">
            <a:off x="7740353" y="4147048"/>
            <a:ext cx="108011" cy="80924"/>
          </a:xfrm>
          <a:prstGeom prst="triangle">
            <a:avLst/>
          </a:prstGeom>
          <a:solidFill>
            <a:srgbClr val="99CCFF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DejaVu Sans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27984" y="2389213"/>
            <a:ext cx="3732212" cy="2263923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Box 43"/>
          <p:cNvSpPr txBox="1">
            <a:spLocks noChangeArrowheads="1"/>
          </p:cNvSpPr>
          <p:nvPr/>
        </p:nvSpPr>
        <p:spPr bwMode="auto">
          <a:xfrm>
            <a:off x="4581524" y="5013176"/>
            <a:ext cx="354012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7       6        5       4       3       2        1       0</a:t>
            </a:r>
          </a:p>
        </p:txBody>
      </p:sp>
      <p:sp>
        <p:nvSpPr>
          <p:cNvPr id="60" name="Text Box 43"/>
          <p:cNvSpPr txBox="1">
            <a:spLocks noChangeArrowheads="1"/>
          </p:cNvSpPr>
          <p:nvPr/>
        </p:nvSpPr>
        <p:spPr bwMode="auto">
          <a:xfrm>
            <a:off x="4644008" y="2060848"/>
            <a:ext cx="354012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sz="1100" b="1" dirty="0" smtClean="0">
                <a:solidFill>
                  <a:schemeClr val="tx1"/>
                </a:solidFill>
              </a:rPr>
              <a:t>“1         1</a:t>
            </a:r>
            <a:r>
              <a:rPr lang="en-US" sz="1100" b="1" dirty="0" smtClean="0">
                <a:solidFill>
                  <a:schemeClr val="tx2"/>
                </a:solidFill>
              </a:rPr>
              <a:t>          0          1         </a:t>
            </a:r>
            <a:r>
              <a:rPr lang="en-US" sz="1100" b="1" dirty="0" smtClean="0">
                <a:solidFill>
                  <a:srgbClr val="00B050"/>
                </a:solidFill>
              </a:rPr>
              <a:t> 0         0</a:t>
            </a:r>
            <a:r>
              <a:rPr lang="en-US" sz="1100" b="1" dirty="0" smtClean="0">
                <a:solidFill>
                  <a:schemeClr val="tx2"/>
                </a:solidFill>
              </a:rPr>
              <a:t>          </a:t>
            </a:r>
            <a:r>
              <a:rPr lang="en-US" sz="1100" b="1" dirty="0" smtClean="0">
                <a:solidFill>
                  <a:srgbClr val="C00000"/>
                </a:solidFill>
              </a:rPr>
              <a:t> 1          0”</a:t>
            </a:r>
            <a:endParaRPr lang="en-US" sz="1100" b="1" dirty="0">
              <a:solidFill>
                <a:srgbClr val="C00000"/>
              </a:solidFill>
            </a:endParaRPr>
          </a:p>
        </p:txBody>
      </p:sp>
      <p:sp>
        <p:nvSpPr>
          <p:cNvPr id="61" name="Text Box 43"/>
          <p:cNvSpPr txBox="1">
            <a:spLocks noChangeArrowheads="1"/>
          </p:cNvSpPr>
          <p:nvPr/>
        </p:nvSpPr>
        <p:spPr bwMode="auto">
          <a:xfrm>
            <a:off x="4632275" y="4644998"/>
            <a:ext cx="354012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1pPr>
            <a:lvl2pPr marL="742950" indent="-285750"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chemeClr val="bg1"/>
                </a:solidFill>
                <a:latin typeface="Arial" charset="0"/>
                <a:cs typeface="DejaVu Sans" charset="0"/>
              </a:defRPr>
            </a:lvl9pPr>
          </a:lstStyle>
          <a:p>
            <a:pPr eaLnBrk="1" hangingPunct="1"/>
            <a:r>
              <a:rPr lang="en-US" sz="1100" b="1" dirty="0" smtClean="0">
                <a:solidFill>
                  <a:srgbClr val="C00000"/>
                </a:solidFill>
              </a:rPr>
              <a:t>“0         1</a:t>
            </a:r>
            <a:r>
              <a:rPr lang="en-US" sz="1100" b="1" dirty="0" smtClean="0">
                <a:solidFill>
                  <a:schemeClr val="tx2"/>
                </a:solidFill>
              </a:rPr>
              <a:t>          </a:t>
            </a:r>
            <a:r>
              <a:rPr lang="en-US" sz="1100" b="1" dirty="0" smtClean="0">
                <a:solidFill>
                  <a:srgbClr val="00B050"/>
                </a:solidFill>
              </a:rPr>
              <a:t>0          0</a:t>
            </a:r>
            <a:r>
              <a:rPr lang="en-US" sz="1100" b="1" dirty="0" smtClean="0">
                <a:solidFill>
                  <a:schemeClr val="tx2"/>
                </a:solidFill>
              </a:rPr>
              <a:t>          1         0           </a:t>
            </a:r>
            <a:r>
              <a:rPr lang="en-US" sz="1100" b="1" dirty="0" smtClean="0">
                <a:solidFill>
                  <a:schemeClr val="tx1"/>
                </a:solidFill>
              </a:rPr>
              <a:t>1          1”</a:t>
            </a:r>
            <a:endParaRPr lang="en-US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1050871"/>
      </p:ext>
    </p:extLst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eema">
  <a:themeElements>
    <a:clrScheme name="Toimist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oimi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oimi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3613</TotalTime>
  <Words>148</Words>
  <Application>Microsoft Office PowerPoint</Application>
  <PresentationFormat>On-screen Show (4:3)</PresentationFormat>
  <Paragraphs>43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Office-teema</vt:lpstr>
      <vt:lpstr>Figures for TCE tutorial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TCE tutorial</dc:title>
  <dc:creator>Erno Salminen</dc:creator>
  <cp:lastModifiedBy>Otto Esko</cp:lastModifiedBy>
  <cp:revision>7</cp:revision>
  <dcterms:created xsi:type="dcterms:W3CDTF">2012-12-05T11:48:21Z</dcterms:created>
  <dcterms:modified xsi:type="dcterms:W3CDTF">2013-01-02T07:02:53Z</dcterms:modified>
</cp:coreProperties>
</file>