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  <p:sldMasterId id="2147483660" r:id="rId4"/>
  </p:sldMasterIdLst>
  <p:notesMasterIdLst>
    <p:notesMasterId r:id="rId31"/>
  </p:notesMasterIdLst>
  <p:sldIdLst>
    <p:sldId id="256" r:id="rId5"/>
    <p:sldId id="281" r:id="rId6"/>
    <p:sldId id="280" r:id="rId7"/>
    <p:sldId id="279" r:id="rId8"/>
    <p:sldId id="257" r:id="rId9"/>
    <p:sldId id="282" r:id="rId10"/>
    <p:sldId id="258" r:id="rId11"/>
    <p:sldId id="283" r:id="rId12"/>
    <p:sldId id="259" r:id="rId13"/>
    <p:sldId id="260" r:id="rId14"/>
    <p:sldId id="261" r:id="rId15"/>
    <p:sldId id="262" r:id="rId16"/>
    <p:sldId id="263" r:id="rId17"/>
    <p:sldId id="264" r:id="rId18"/>
    <p:sldId id="284" r:id="rId19"/>
    <p:sldId id="266" r:id="rId20"/>
    <p:sldId id="273" r:id="rId21"/>
    <p:sldId id="268" r:id="rId22"/>
    <p:sldId id="271" r:id="rId23"/>
    <p:sldId id="277" r:id="rId24"/>
    <p:sldId id="285" r:id="rId25"/>
    <p:sldId id="278" r:id="rId26"/>
    <p:sldId id="276" r:id="rId27"/>
    <p:sldId id="275" r:id="rId28"/>
    <p:sldId id="286" r:id="rId29"/>
    <p:sldId id="274" r:id="rId30"/>
  </p:sldIdLst>
  <p:sldSz cx="9144000" cy="5143500" type="screen16x9"/>
  <p:notesSz cx="6858000" cy="9144000"/>
  <p:defaultTextStyle>
    <a:defPPr>
      <a:defRPr lang="fi-FI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1" clrIdx="0">
    <p:extLst>
      <p:ext uri="{19B8F6BF-5375-455C-9EA6-DF929625EA0E}">
        <p15:presenceInfo xmlns:p15="http://schemas.microsoft.com/office/powerpoint/2012/main" userId="36ac06a4f1c1ccf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2C16DC-34F4-48C6-AC0D-184F9689DCE3}" v="75" dt="2018-04-25T07:02:37.555"/>
    <p1510:client id="{D5C8838B-67C8-2F49-B76B-65104AB11060}" v="389" dt="2018-04-25T08:27:41"/>
    <p1510:client id="{6D3ADBC4-7F33-45DA-A9B4-BF55C4DD56C0}" v="5" dt="2018-04-25T06:23:04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55"/>
    <p:restoredTop sz="70464" autoAdjust="0"/>
  </p:normalViewPr>
  <p:slideViewPr>
    <p:cSldViewPr snapToGrid="0" snapToObjects="1">
      <p:cViewPr varScale="1">
        <p:scale>
          <a:sx n="68" d="100"/>
          <a:sy n="68" d="100"/>
        </p:scale>
        <p:origin x="804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1E316-0E64-0D4A-B960-07BA4062FDCD}" type="datetimeFigureOut">
              <a:rPr lang="fi-FI" smtClean="0"/>
              <a:t>23.7.2018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CD706-0C03-1B41-9964-070BDED3A0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704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Basic </a:t>
            </a:r>
            <a:r>
              <a:rPr lang="fi-FI" dirty="0" err="1"/>
              <a:t>Cyclic</a:t>
            </a:r>
            <a:r>
              <a:rPr lang="fi-FI" dirty="0"/>
              <a:t> </a:t>
            </a:r>
            <a:r>
              <a:rPr lang="fi-FI" dirty="0" err="1"/>
              <a:t>Redundancy</a:t>
            </a:r>
            <a:r>
              <a:rPr lang="fi-FI" dirty="0"/>
              <a:t> </a:t>
            </a:r>
            <a:r>
              <a:rPr lang="fi-FI" dirty="0" err="1"/>
              <a:t>Check</a:t>
            </a:r>
            <a:r>
              <a:rPr lang="fi-FI" dirty="0"/>
              <a:t> </a:t>
            </a:r>
            <a:r>
              <a:rPr lang="fi-FI" dirty="0" err="1"/>
              <a:t>application</a:t>
            </a:r>
            <a:endParaRPr lang="fi-FI" dirty="0"/>
          </a:p>
          <a:p>
            <a:r>
              <a:rPr lang="fi-FI" dirty="0" err="1">
                <a:cs typeface="Calibri"/>
              </a:rPr>
              <a:t>Used</a:t>
            </a:r>
            <a:r>
              <a:rPr lang="fi-FI" dirty="0">
                <a:cs typeface="Calibri"/>
              </a:rPr>
              <a:t> to </a:t>
            </a:r>
            <a:r>
              <a:rPr lang="fi-FI" dirty="0" err="1">
                <a:cs typeface="Calibri"/>
              </a:rPr>
              <a:t>calculate</a:t>
            </a:r>
            <a:r>
              <a:rPr lang="fi-FI" dirty="0">
                <a:cs typeface="Calibri"/>
              </a:rPr>
              <a:t> CRC-32 for a </a:t>
            </a:r>
            <a:r>
              <a:rPr lang="fi-FI" dirty="0" err="1">
                <a:cs typeface="Calibri"/>
              </a:rPr>
              <a:t>short</a:t>
            </a:r>
            <a:r>
              <a:rPr lang="fi-FI" dirty="0">
                <a:cs typeface="Calibri"/>
              </a:rPr>
              <a:t> 10-character </a:t>
            </a:r>
            <a:r>
              <a:rPr lang="fi-FI" dirty="0" err="1">
                <a:cs typeface="Calibri"/>
              </a:rPr>
              <a:t>string</a:t>
            </a:r>
            <a:endParaRPr lang="fi-FI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0084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17s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3274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31s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7288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8395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Simulation</a:t>
            </a:r>
            <a:r>
              <a:rPr lang="fi-FI" dirty="0"/>
              <a:t> </a:t>
            </a:r>
            <a:r>
              <a:rPr lang="fi-FI" dirty="0" err="1"/>
              <a:t>supports</a:t>
            </a:r>
            <a:r>
              <a:rPr lang="fi-FI" dirty="0"/>
              <a:t> </a:t>
            </a:r>
            <a:r>
              <a:rPr lang="fi-FI" dirty="0" err="1"/>
              <a:t>custom</a:t>
            </a:r>
            <a:r>
              <a:rPr lang="fi-FI" dirty="0"/>
              <a:t> </a:t>
            </a:r>
            <a:r>
              <a:rPr lang="fi-FI" dirty="0" err="1"/>
              <a:t>operation</a:t>
            </a:r>
            <a:r>
              <a:rPr lang="fi-FI" dirty="0"/>
              <a:t> -&gt;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verify</a:t>
            </a:r>
            <a:r>
              <a:rPr lang="fi-FI" dirty="0"/>
              <a:t> </a:t>
            </a:r>
            <a:r>
              <a:rPr lang="fi-FI" dirty="0" err="1"/>
              <a:t>code</a:t>
            </a:r>
            <a:r>
              <a:rPr lang="fi-FI" dirty="0"/>
              <a:t> </a:t>
            </a:r>
            <a:r>
              <a:rPr lang="fi-FI" dirty="0" err="1"/>
              <a:t>correctness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result</a:t>
            </a:r>
            <a:endParaRPr lang="fi-FI" dirty="0"/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fi-FI" dirty="0" err="1"/>
              <a:t>Cycle</a:t>
            </a:r>
            <a:r>
              <a:rPr lang="fi-FI" dirty="0"/>
              <a:t> </a:t>
            </a:r>
            <a:r>
              <a:rPr lang="fi-FI" dirty="0" err="1"/>
              <a:t>count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581 to 139 -&gt; 77%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decrease</a:t>
            </a:r>
            <a:endParaRPr lang="fi-FI" dirty="0">
              <a:cs typeface="Calibri"/>
            </a:endParaRPr>
          </a:p>
          <a:p>
            <a:r>
              <a:rPr lang="fi-FI" dirty="0" err="1">
                <a:cs typeface="Calibri"/>
              </a:rPr>
              <a:t>Final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cycle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count</a:t>
            </a:r>
            <a:r>
              <a:rPr lang="fi-FI" dirty="0">
                <a:cs typeface="Calibri"/>
              </a:rPr>
              <a:t> is 1/16 of </a:t>
            </a:r>
            <a:r>
              <a:rPr lang="fi-FI" dirty="0" err="1">
                <a:cs typeface="Calibri"/>
              </a:rPr>
              <a:t>original</a:t>
            </a:r>
            <a:endParaRPr lang="fi-FI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5218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In </a:t>
            </a:r>
            <a:r>
              <a:rPr lang="fi-FI" dirty="0" err="1"/>
              <a:t>order</a:t>
            </a:r>
            <a:r>
              <a:rPr lang="fi-FI" dirty="0"/>
              <a:t> to </a:t>
            </a:r>
            <a:r>
              <a:rPr lang="fi-FI" dirty="0" err="1"/>
              <a:t>generate</a:t>
            </a:r>
            <a:r>
              <a:rPr lang="fi-FI" dirty="0"/>
              <a:t> a </a:t>
            </a:r>
            <a:r>
              <a:rPr lang="fi-FI" dirty="0" err="1"/>
              <a:t>processor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to </a:t>
            </a:r>
            <a:r>
              <a:rPr lang="fi-FI" dirty="0" err="1"/>
              <a:t>describe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custom</a:t>
            </a:r>
            <a:r>
              <a:rPr lang="fi-FI" dirty="0"/>
              <a:t> FU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added</a:t>
            </a:r>
            <a:r>
              <a:rPr lang="fi-FI" dirty="0"/>
              <a:t> in RTL</a:t>
            </a:r>
          </a:p>
          <a:p>
            <a:r>
              <a:rPr lang="fi-FI" dirty="0"/>
              <a:t>(</a:t>
            </a:r>
            <a:r>
              <a:rPr lang="fi-FI" dirty="0" err="1"/>
              <a:t>There’s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automation</a:t>
            </a:r>
            <a:r>
              <a:rPr lang="fi-FI" dirty="0"/>
              <a:t> </a:t>
            </a:r>
            <a:r>
              <a:rPr lang="fi-FI" dirty="0" err="1"/>
              <a:t>availabel</a:t>
            </a:r>
            <a:r>
              <a:rPr lang="fi-FI" dirty="0"/>
              <a:t> for </a:t>
            </a:r>
            <a:r>
              <a:rPr lang="fi-FI" dirty="0" err="1"/>
              <a:t>simple</a:t>
            </a:r>
            <a:r>
              <a:rPr lang="fi-FI" dirty="0"/>
              <a:t> </a:t>
            </a:r>
            <a:r>
              <a:rPr lang="fi-FI" dirty="0" err="1"/>
              <a:t>FUs</a:t>
            </a:r>
            <a:r>
              <a:rPr lang="fi-FI" dirty="0"/>
              <a:t>)</a:t>
            </a:r>
          </a:p>
          <a:p>
            <a:r>
              <a:rPr lang="fi-FI" dirty="0"/>
              <a:t>Main </a:t>
            </a:r>
            <a:r>
              <a:rPr lang="fi-FI" dirty="0" err="1"/>
              <a:t>logic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function</a:t>
            </a:r>
            <a:r>
              <a:rPr lang="fi-FI" dirty="0"/>
              <a:t> </a:t>
            </a:r>
            <a:r>
              <a:rPr lang="fi-FI" dirty="0" err="1"/>
              <a:t>unit</a:t>
            </a:r>
            <a:r>
              <a:rPr lang="fi-FI" dirty="0">
                <a:cs typeface="Calibri"/>
              </a:rPr>
              <a:t> is </a:t>
            </a:r>
            <a:r>
              <a:rPr lang="fi-FI" dirty="0" err="1">
                <a:cs typeface="Calibri"/>
              </a:rPr>
              <a:t>very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simple</a:t>
            </a:r>
            <a:r>
              <a:rPr lang="fi-FI" dirty="0">
                <a:cs typeface="Calibri"/>
              </a:rPr>
              <a:t>:</a:t>
            </a:r>
          </a:p>
          <a:p>
            <a:r>
              <a:rPr lang="fi-FI" dirty="0" err="1">
                <a:cs typeface="Calibri"/>
              </a:rPr>
              <a:t>When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processor</a:t>
            </a:r>
            <a:r>
              <a:rPr lang="fi-FI" dirty="0">
                <a:cs typeface="Calibri"/>
              </a:rPr>
              <a:t> is </a:t>
            </a:r>
            <a:r>
              <a:rPr lang="fi-FI" dirty="0" err="1">
                <a:cs typeface="Calibri"/>
              </a:rPr>
              <a:t>running</a:t>
            </a:r>
            <a:r>
              <a:rPr lang="fi-FI" dirty="0">
                <a:cs typeface="Calibri"/>
              </a:rPr>
              <a:t> and </a:t>
            </a:r>
            <a:r>
              <a:rPr lang="fi-FI" dirty="0" err="1">
                <a:cs typeface="Calibri"/>
              </a:rPr>
              <a:t>operation</a:t>
            </a:r>
            <a:r>
              <a:rPr lang="fi-FI" dirty="0">
                <a:cs typeface="Calibri"/>
              </a:rPr>
              <a:t> is </a:t>
            </a:r>
            <a:r>
              <a:rPr lang="fi-FI" dirty="0" err="1">
                <a:cs typeface="Calibri"/>
              </a:rPr>
              <a:t>loaded</a:t>
            </a:r>
            <a:r>
              <a:rPr lang="fi-FI" dirty="0">
                <a:cs typeface="Calibri"/>
              </a:rPr>
              <a:t>,</a:t>
            </a:r>
          </a:p>
          <a:p>
            <a:r>
              <a:rPr lang="fi-FI" dirty="0">
                <a:cs typeface="Calibri"/>
              </a:rPr>
              <a:t>Write </a:t>
            </a:r>
            <a:r>
              <a:rPr lang="fi-FI" dirty="0" err="1">
                <a:cs typeface="Calibri"/>
              </a:rPr>
              <a:t>result</a:t>
            </a:r>
            <a:r>
              <a:rPr lang="fi-FI" dirty="0">
                <a:cs typeface="Calibri"/>
              </a:rPr>
              <a:t> of </a:t>
            </a:r>
            <a:r>
              <a:rPr lang="fi-FI" dirty="0" err="1">
                <a:cs typeface="Calibri"/>
              </a:rPr>
              <a:t>selected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operation</a:t>
            </a:r>
            <a:r>
              <a:rPr lang="fi-FI" dirty="0">
                <a:cs typeface="Calibri"/>
              </a:rPr>
              <a:t> to output </a:t>
            </a:r>
            <a:r>
              <a:rPr lang="fi-FI" dirty="0" err="1">
                <a:cs typeface="Calibri"/>
              </a:rPr>
              <a:t>register</a:t>
            </a:r>
            <a:endParaRPr lang="fi-FI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4156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Specify</a:t>
            </a:r>
            <a:r>
              <a:rPr lang="fi-FI" dirty="0"/>
              <a:t> FU in </a:t>
            </a:r>
            <a:r>
              <a:rPr lang="fi-FI" dirty="0" err="1"/>
              <a:t>hdbeditor</a:t>
            </a:r>
            <a:r>
              <a:rPr lang="fi-FI" dirty="0">
                <a:cs typeface="Calibri"/>
              </a:rPr>
              <a:t>:</a:t>
            </a:r>
          </a:p>
          <a:p>
            <a:r>
              <a:rPr lang="fi-FI" dirty="0">
                <a:cs typeface="Calibri"/>
              </a:rPr>
              <a:t>Port </a:t>
            </a:r>
            <a:r>
              <a:rPr lang="fi-FI" dirty="0" err="1">
                <a:cs typeface="Calibri"/>
              </a:rPr>
              <a:t>names</a:t>
            </a:r>
            <a:r>
              <a:rPr lang="fi-FI" dirty="0">
                <a:cs typeface="Calibri"/>
              </a:rPr>
              <a:t>, </a:t>
            </a:r>
            <a:r>
              <a:rPr lang="fi-FI" dirty="0" err="1">
                <a:cs typeface="Calibri"/>
              </a:rPr>
              <a:t>generics</a:t>
            </a:r>
            <a:r>
              <a:rPr lang="fi-FI" dirty="0">
                <a:cs typeface="Calibri"/>
              </a:rPr>
              <a:t>, RTL </a:t>
            </a:r>
            <a:r>
              <a:rPr lang="fi-FI" dirty="0" err="1">
                <a:cs typeface="Calibri"/>
              </a:rPr>
              <a:t>files</a:t>
            </a:r>
            <a:r>
              <a:rPr lang="fi-FI" dirty="0">
                <a:cs typeface="Calibri"/>
              </a:rPr>
              <a:t> and </a:t>
            </a:r>
            <a:r>
              <a:rPr lang="fi-FI" dirty="0" err="1">
                <a:cs typeface="Calibri"/>
              </a:rPr>
              <a:t>compilation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order</a:t>
            </a:r>
            <a:r>
              <a:rPr lang="fi-FI" dirty="0">
                <a:cs typeface="Calibri"/>
              </a:rPr>
              <a:t> i.e. </a:t>
            </a:r>
            <a:r>
              <a:rPr lang="fi-FI" dirty="0" err="1">
                <a:cs typeface="Calibri"/>
              </a:rPr>
              <a:t>the</a:t>
            </a:r>
            <a:r>
              <a:rPr lang="fi-FI" dirty="0">
                <a:cs typeface="Calibri"/>
              </a:rPr>
              <a:t> info </a:t>
            </a:r>
            <a:r>
              <a:rPr lang="fi-FI" dirty="0" err="1">
                <a:cs typeface="Calibri"/>
              </a:rPr>
              <a:t>required</a:t>
            </a:r>
            <a:r>
              <a:rPr lang="fi-FI" dirty="0">
                <a:cs typeface="Calibri"/>
              </a:rPr>
              <a:t> to </a:t>
            </a:r>
            <a:r>
              <a:rPr lang="fi-FI" dirty="0" err="1">
                <a:cs typeface="Calibri"/>
              </a:rPr>
              <a:t>instantiate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the</a:t>
            </a:r>
            <a:r>
              <a:rPr lang="fi-FI" dirty="0">
                <a:cs typeface="Calibri"/>
              </a:rPr>
              <a:t> </a:t>
            </a:r>
            <a:r>
              <a:rPr lang="fi-FI">
                <a:cs typeface="Calibri"/>
              </a:rPr>
              <a:t>component</a:t>
            </a:r>
            <a:endParaRPr lang="fi-FI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2568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Resulting</a:t>
            </a:r>
            <a:r>
              <a:rPr lang="fi-FI" dirty="0"/>
              <a:t> </a:t>
            </a:r>
            <a:r>
              <a:rPr lang="fi-FI" dirty="0" err="1">
                <a:cs typeface="Calibri"/>
              </a:rPr>
              <a:t>database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entry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8112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Select </a:t>
            </a:r>
            <a:r>
              <a:rPr lang="fi-FI" dirty="0" err="1"/>
              <a:t>implementations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default</a:t>
            </a:r>
            <a:r>
              <a:rPr lang="fi-FI" dirty="0"/>
              <a:t> HDB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>
                <a:cs typeface="Calibri"/>
              </a:rPr>
              <a:t> </a:t>
            </a:r>
            <a:r>
              <a:rPr lang="fi-FI" err="1">
                <a:cs typeface="Calibri"/>
              </a:rPr>
              <a:t>containing</a:t>
            </a:r>
            <a:r>
              <a:rPr lang="fi-FI">
                <a:cs typeface="Calibri"/>
              </a:rPr>
              <a:t> </a:t>
            </a:r>
            <a:r>
              <a:rPr lang="fi-FI" err="1">
                <a:cs typeface="Calibri"/>
              </a:rPr>
              <a:t>custom</a:t>
            </a:r>
            <a:r>
              <a:rPr lang="fi-FI">
                <a:cs typeface="Calibri"/>
              </a:rPr>
              <a:t> FU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494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that’s</a:t>
            </a:r>
            <a:r>
              <a:rPr lang="fi-FI" dirty="0"/>
              <a:t> </a:t>
            </a:r>
            <a:r>
              <a:rPr lang="fi-FI" dirty="0" err="1"/>
              <a:t>left</a:t>
            </a:r>
            <a:r>
              <a:rPr lang="fi-FI" dirty="0"/>
              <a:t> to </a:t>
            </a:r>
            <a:r>
              <a:rPr lang="fi-FI" dirty="0" err="1"/>
              <a:t>do</a:t>
            </a:r>
            <a:r>
              <a:rPr lang="fi-FI" dirty="0"/>
              <a:t> for a </a:t>
            </a:r>
            <a:r>
              <a:rPr lang="fi-FI" dirty="0" err="1"/>
              <a:t>working</a:t>
            </a:r>
            <a:r>
              <a:rPr lang="fi-FI" dirty="0"/>
              <a:t> </a:t>
            </a:r>
            <a:r>
              <a:rPr lang="fi-FI" dirty="0" err="1"/>
              <a:t>core</a:t>
            </a:r>
            <a:r>
              <a:rPr lang="fi-FI" dirty="0"/>
              <a:t> is to </a:t>
            </a:r>
            <a:r>
              <a:rPr lang="fi-FI" dirty="0" err="1"/>
              <a:t>connect</a:t>
            </a:r>
            <a:r>
              <a:rPr lang="fi-FI" dirty="0"/>
              <a:t> </a:t>
            </a:r>
            <a:r>
              <a:rPr lang="fi-FI" dirty="0" err="1"/>
              <a:t>memories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core</a:t>
            </a:r>
            <a:r>
              <a:rPr lang="fi-FI" dirty="0"/>
              <a:t> </a:t>
            </a:r>
            <a:r>
              <a:rPr lang="fi-FI" dirty="0" err="1"/>
              <a:t>interfaces</a:t>
            </a:r>
            <a:endParaRPr lang="fi-FI" dirty="0"/>
          </a:p>
          <a:p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automatic</a:t>
            </a:r>
            <a:r>
              <a:rPr lang="fi-FI" dirty="0"/>
              <a:t> </a:t>
            </a:r>
            <a:r>
              <a:rPr lang="fi-FI" dirty="0" err="1"/>
              <a:t>integrators</a:t>
            </a:r>
            <a:r>
              <a:rPr lang="fi-FI" dirty="0"/>
              <a:t> for </a:t>
            </a:r>
            <a:r>
              <a:rPr lang="fi-FI" dirty="0" err="1"/>
              <a:t>FPGAs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181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Minimal</a:t>
            </a:r>
            <a:r>
              <a:rPr lang="fi-FI" dirty="0"/>
              <a:t> </a:t>
            </a:r>
            <a:r>
              <a:rPr lang="fi-FI" dirty="0" err="1"/>
              <a:t>architecture</a:t>
            </a:r>
            <a:r>
              <a:rPr lang="fi-FI" dirty="0"/>
              <a:t>: </a:t>
            </a:r>
            <a:r>
              <a:rPr lang="fi-FI" dirty="0" err="1"/>
              <a:t>one</a:t>
            </a:r>
            <a:r>
              <a:rPr lang="fi-FI" dirty="0"/>
              <a:t> LSU,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simple</a:t>
            </a:r>
            <a:r>
              <a:rPr lang="fi-FI" dirty="0"/>
              <a:t> ALU, 5 </a:t>
            </a:r>
            <a:r>
              <a:rPr lang="fi-FI" dirty="0" err="1"/>
              <a:t>registers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9958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12s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984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3289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Simulation</a:t>
            </a:r>
            <a:r>
              <a:rPr lang="fi-FI" dirty="0"/>
              <a:t> </a:t>
            </a:r>
            <a:r>
              <a:rPr lang="fi-FI" dirty="0" err="1"/>
              <a:t>shows</a:t>
            </a:r>
            <a:r>
              <a:rPr lang="fi-FI" dirty="0"/>
              <a:t> us LSU is </a:t>
            </a:r>
            <a:r>
              <a:rPr lang="fi-FI" dirty="0" err="1"/>
              <a:t>seeing</a:t>
            </a:r>
            <a:r>
              <a:rPr lang="fi-FI" dirty="0"/>
              <a:t> </a:t>
            </a:r>
            <a:r>
              <a:rPr lang="fi-FI" dirty="0" err="1"/>
              <a:t>high</a:t>
            </a:r>
            <a:r>
              <a:rPr lang="fi-FI" dirty="0"/>
              <a:t> </a:t>
            </a:r>
            <a:r>
              <a:rPr lang="fi-FI" dirty="0" err="1"/>
              <a:t>utilization</a:t>
            </a:r>
            <a:endParaRPr lang="fi-FI" dirty="0"/>
          </a:p>
          <a:p>
            <a:r>
              <a:rPr lang="fi-FI" dirty="0" err="1"/>
              <a:t>Caused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register</a:t>
            </a:r>
            <a:r>
              <a:rPr lang="fi-FI" dirty="0"/>
              <a:t> </a:t>
            </a:r>
            <a:r>
              <a:rPr lang="fi-FI" dirty="0" err="1"/>
              <a:t>file</a:t>
            </a:r>
            <a:r>
              <a:rPr lang="fi-FI" dirty="0"/>
              <a:t> </a:t>
            </a:r>
            <a:r>
              <a:rPr lang="fi-FI" dirty="0" err="1"/>
              <a:t>spilling</a:t>
            </a:r>
            <a:endParaRPr lang="fi-FI" dirty="0"/>
          </a:p>
          <a:p>
            <a:r>
              <a:rPr lang="fi-FI" dirty="0">
                <a:sym typeface="Wingdings" pitchFamily="2" charset="2"/>
              </a:rPr>
              <a:t> </a:t>
            </a:r>
            <a:r>
              <a:rPr lang="fi-FI" dirty="0" err="1">
                <a:sym typeface="Wingdings" pitchFamily="2" charset="2"/>
              </a:rPr>
              <a:t>Increase</a:t>
            </a:r>
            <a:r>
              <a:rPr lang="fi-FI" dirty="0">
                <a:sym typeface="Wingdings" pitchFamily="2" charset="2"/>
              </a:rPr>
              <a:t> RF </a:t>
            </a:r>
            <a:r>
              <a:rPr lang="fi-FI" dirty="0" err="1">
                <a:sym typeface="Wingdings" pitchFamily="2" charset="2"/>
              </a:rPr>
              <a:t>size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144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Simulation</a:t>
            </a:r>
            <a:r>
              <a:rPr lang="fi-FI" dirty="0"/>
              <a:t> </a:t>
            </a:r>
            <a:r>
              <a:rPr lang="fi-FI" dirty="0" err="1"/>
              <a:t>shows</a:t>
            </a:r>
            <a:r>
              <a:rPr lang="fi-FI" dirty="0"/>
              <a:t> us LSU is </a:t>
            </a:r>
            <a:r>
              <a:rPr lang="fi-FI" dirty="0" err="1"/>
              <a:t>seeing</a:t>
            </a:r>
            <a:r>
              <a:rPr lang="fi-FI" dirty="0"/>
              <a:t> </a:t>
            </a:r>
            <a:r>
              <a:rPr lang="fi-FI" dirty="0" err="1"/>
              <a:t>high</a:t>
            </a:r>
            <a:r>
              <a:rPr lang="fi-FI" dirty="0"/>
              <a:t> </a:t>
            </a:r>
            <a:r>
              <a:rPr lang="fi-FI" dirty="0" err="1"/>
              <a:t>utilization</a:t>
            </a:r>
            <a:endParaRPr lang="fi-FI" dirty="0"/>
          </a:p>
          <a:p>
            <a:r>
              <a:rPr lang="fi-FI" dirty="0" err="1"/>
              <a:t>Caused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register</a:t>
            </a:r>
            <a:r>
              <a:rPr lang="fi-FI" dirty="0"/>
              <a:t> </a:t>
            </a:r>
            <a:r>
              <a:rPr lang="fi-FI" dirty="0" err="1"/>
              <a:t>file</a:t>
            </a:r>
            <a:r>
              <a:rPr lang="fi-FI" dirty="0"/>
              <a:t> </a:t>
            </a:r>
            <a:r>
              <a:rPr lang="fi-FI" dirty="0" err="1"/>
              <a:t>spilling</a:t>
            </a:r>
            <a:endParaRPr lang="fi-FI" dirty="0"/>
          </a:p>
          <a:p>
            <a:pPr marL="171450" indent="-171450">
              <a:buFont typeface="Wingdings" pitchFamily="2" charset="2"/>
              <a:buChar char="à"/>
            </a:pPr>
            <a:r>
              <a:rPr lang="fi-FI" dirty="0" err="1">
                <a:sym typeface="Wingdings" pitchFamily="2" charset="2"/>
              </a:rPr>
              <a:t>Increase</a:t>
            </a:r>
            <a:r>
              <a:rPr lang="fi-FI" dirty="0">
                <a:sym typeface="Wingdings" pitchFamily="2" charset="2"/>
              </a:rPr>
              <a:t> RF </a:t>
            </a:r>
            <a:r>
              <a:rPr lang="fi-FI" dirty="0" err="1">
                <a:sym typeface="Wingdings" pitchFamily="2" charset="2"/>
              </a:rPr>
              <a:t>size</a:t>
            </a:r>
            <a:endParaRPr lang="fi-FI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7024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Memory </a:t>
            </a:r>
            <a:r>
              <a:rPr lang="fi-FI" dirty="0" err="1"/>
              <a:t>operations</a:t>
            </a:r>
            <a:r>
              <a:rPr lang="fi-FI" dirty="0"/>
              <a:t> </a:t>
            </a:r>
            <a:r>
              <a:rPr lang="fi-FI" dirty="0" err="1"/>
              <a:t>significantly</a:t>
            </a:r>
            <a:r>
              <a:rPr lang="fi-FI" dirty="0"/>
              <a:t> </a:t>
            </a:r>
            <a:r>
              <a:rPr lang="fi-FI" dirty="0" err="1"/>
              <a:t>cut</a:t>
            </a:r>
          </a:p>
          <a:p>
            <a:r>
              <a:rPr lang="fi-FI" err="1">
                <a:cs typeface="Calibri"/>
              </a:rPr>
              <a:t>Cycle</a:t>
            </a:r>
            <a:r>
              <a:rPr lang="fi-FI">
                <a:cs typeface="Calibri"/>
              </a:rPr>
              <a:t> </a:t>
            </a:r>
            <a:r>
              <a:rPr lang="fi-FI" err="1">
                <a:cs typeface="Calibri"/>
              </a:rPr>
              <a:t>count</a:t>
            </a:r>
            <a:r>
              <a:rPr lang="fi-FI">
                <a:cs typeface="Calibri"/>
              </a:rPr>
              <a:t> </a:t>
            </a:r>
            <a:r>
              <a:rPr lang="fi-FI" err="1">
                <a:cs typeface="Calibri"/>
              </a:rPr>
              <a:t>from</a:t>
            </a:r>
            <a:r>
              <a:rPr lang="fi-FI">
                <a:cs typeface="Calibri"/>
              </a:rPr>
              <a:t> 2315 to 990 -&gt; 58% </a:t>
            </a:r>
            <a:r>
              <a:rPr lang="fi-FI" err="1">
                <a:cs typeface="Calibri"/>
              </a:rPr>
              <a:t>decrease</a:t>
            </a:r>
            <a:endParaRPr lang="fi-F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7362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6s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0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Cycle</a:t>
            </a:r>
            <a:r>
              <a:rPr lang="fi-FI" dirty="0" smtClean="0"/>
              <a:t> </a:t>
            </a:r>
            <a:r>
              <a:rPr lang="fi-FI" dirty="0" err="1"/>
              <a:t>count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990 to 581 -&gt; 42%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decrease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from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previous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architecture</a:t>
            </a:r>
            <a:r>
              <a:rPr lang="fi-FI" dirty="0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CD706-0C03-1B41-9964-070BDED3A0FB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63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941476"/>
            <a:ext cx="7772400" cy="138227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582365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A5455-DBB3-4236-A439-06E42F7CC689}" type="datetime1">
              <a:rPr lang="fi-FI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7D7AF-4D41-40C3-9E60-EDDE104A827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701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DAB44-233C-496B-92B2-E6C427A9435E}" type="datetime1">
              <a:rPr lang="fi-FI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8139E-B43C-422B-8D61-E28A1A298AF8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3004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963269" y="471083"/>
            <a:ext cx="1863441" cy="45351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471083"/>
            <a:ext cx="5863062" cy="45351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 rot="5400000">
            <a:off x="23020" y="4016772"/>
            <a:ext cx="59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52850-022D-401E-887E-FA9031320930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 rot="5400000">
            <a:off x="-385960" y="3012480"/>
            <a:ext cx="141327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 rot="5400000">
            <a:off x="65882" y="4569222"/>
            <a:ext cx="5095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8376F-F84D-4E49-BB88-46B977CFA2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3793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725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7A7E3-1F14-42B2-B32E-A23B06379E24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D1DE8-CAAD-4A60-AC91-443A8B5A033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52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41796-6958-4745-ACFD-F284432D22AD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732CC-F4EE-413A-9772-47A55540C18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5131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CEBD4-EBA5-4C36-9FEE-93095EF223D7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0384B-FA05-4A50-9139-1308F114E6F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5841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F7D6A-E4CE-4C23-8B03-840402BE0CB5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038E8-AD94-4AAF-90B6-4CDCD94C322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3679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67F56-C320-4B7F-8F62-A145E6A2CE5A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02241-6303-42B9-9C7B-9D85CF18137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5715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84E7-9CAE-4ED3-8FEC-A45B72D5D4CF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3230C-AD8F-4FC9-A816-EC45735F3D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8665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E7896-BEF5-4C39-A6D4-35E3D7F96EB0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D9096-AB30-488C-A217-96EAC4CA9A2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359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7E17-2425-4FEE-8B68-A96F242AB7EF}" type="datetime1">
              <a:rPr lang="fi-FI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62BF9-2C3E-4785-897B-DFAE27475CB8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9480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533A5-749B-44BC-8689-795FB3E55F07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1FEB5-F64B-4A80-B09A-B2DAE9BC7EA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247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D9AF3-3A8C-4670-BEAA-B6DE9768BC5B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616B2-C186-43CA-B0B9-797FD1F9A94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4111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2CBBB-299F-465C-AD6B-31F3A4BDBC03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4166F-EE80-42A4-9B21-989B83E8FF5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8900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5936E-C028-4A2E-B3ED-3DFE0D192245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2B38-4603-4036-89B9-6C86483CE76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9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5E415-C773-41C3-9156-B3E07F500292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576D8-108D-455E-95E6-8CE77BBC541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01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8128621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005939"/>
            <a:ext cx="812862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B24EC-EF43-46C5-8B87-9DB4BA104466}" type="datetime1">
              <a:rPr lang="fi-FI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BFFDB-8CB8-4ECD-974A-F205F1C55E07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59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69915" y="284416"/>
            <a:ext cx="8206752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69915" y="1200151"/>
            <a:ext cx="389099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97459" y="1200151"/>
            <a:ext cx="4179208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5AD28-E4BF-4646-9B89-110C380B2E0E}" type="datetime1">
              <a:rPr lang="fi-FI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A92E9-C5F5-4548-8521-54B14BA480DC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957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1334" y="122891"/>
            <a:ext cx="8229600" cy="7769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1334" y="1151335"/>
            <a:ext cx="387605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1334" y="1631156"/>
            <a:ext cx="387605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752082" y="1151335"/>
            <a:ext cx="4098853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752082" y="1631156"/>
            <a:ext cx="4098853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B1B73-53A4-45AC-8982-E05845243CB8}" type="datetime1">
              <a:rPr lang="fi-FI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79A7C-D2C6-418A-99D1-79AEBE8C91F4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663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049A-2818-4FD6-B60C-0F54169035A8}" type="datetime1">
              <a:rPr lang="fi-FI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E6AF1-E368-4448-AC08-4F0846E9036F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745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FC81F-FC7B-4DBD-9FAE-75FE83FD07FB}" type="datetime1">
              <a:rPr lang="fi-FI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E5405-86F3-4CB9-BB91-8B7C48B22215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883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66738" y="204787"/>
            <a:ext cx="2898776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27588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66739" y="1076326"/>
            <a:ext cx="289877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B6D0-A3F5-4D95-8D7A-B5FC85D19832}" type="datetime1">
              <a:rPr lang="fi-FI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D4294-CB61-4DEC-A6E5-4BF4E8E6503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186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65396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065396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065396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02235-6884-4099-A182-50A2004481B1}" type="datetime1">
              <a:rPr lang="fi-FI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13CB5-0DD8-4873-A104-0CD984CF3E9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613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20713" y="34290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perustyylejä naps.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20713" y="1372792"/>
            <a:ext cx="8229600" cy="331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962775" y="4767263"/>
            <a:ext cx="10556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25A5BC75-1020-4920-8BB5-682609C3A3B8}" type="datetime1">
              <a:rPr lang="fi-FI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487739" y="4767263"/>
            <a:ext cx="33353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170863" y="4767263"/>
            <a:ext cx="6794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BF1EEF2-0FAF-45EA-AC8E-A2514C0F7F01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49" r:id="rId11"/>
    <p:sldLayoutId id="2147483750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 Black" pitchFamily="34" charset="0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perustyylejä naps.</a:t>
            </a:r>
          </a:p>
        </p:txBody>
      </p:sp>
      <p:sp>
        <p:nvSpPr>
          <p:cNvPr id="2051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13B5C2-7249-445E-8BD1-61194EB22B47}" type="datetime1">
              <a:rPr lang="fi-FI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3D0B38-7982-4B6A-B6E4-E1BA6610AA0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2055" name="Tekstiruutu 6"/>
          <p:cNvSpPr txBox="1">
            <a:spLocks noChangeArrowheads="1"/>
          </p:cNvSpPr>
          <p:nvPr/>
        </p:nvSpPr>
        <p:spPr bwMode="auto">
          <a:xfrm>
            <a:off x="6996114" y="-833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tsikko 5"/>
          <p:cNvSpPr>
            <a:spLocks noGrp="1"/>
          </p:cNvSpPr>
          <p:nvPr>
            <p:ph type="ctrTitle"/>
          </p:nvPr>
        </p:nvSpPr>
        <p:spPr>
          <a:xfrm>
            <a:off x="685800" y="941785"/>
            <a:ext cx="7772400" cy="1382315"/>
          </a:xfrm>
        </p:spPr>
        <p:txBody>
          <a:bodyPr/>
          <a:lstStyle/>
          <a:p>
            <a:r>
              <a:rPr lang="fi-FI" altLang="fi-FI" dirty="0" err="1">
                <a:cs typeface="Arial" charset="0"/>
              </a:rPr>
              <a:t>Processor</a:t>
            </a:r>
            <a:r>
              <a:rPr lang="fi-FI" altLang="fi-FI" dirty="0">
                <a:cs typeface="Arial" charset="0"/>
              </a:rPr>
              <a:t> </a:t>
            </a:r>
            <a:r>
              <a:rPr lang="fi-FI" altLang="fi-FI" dirty="0" err="1">
                <a:cs typeface="Arial" charset="0"/>
              </a:rPr>
              <a:t>Customization</a:t>
            </a:r>
            <a:r>
              <a:rPr lang="fi-FI" altLang="fi-FI" dirty="0">
                <a:cs typeface="Arial" charset="0"/>
              </a:rPr>
              <a:t> Using TCE</a:t>
            </a:r>
            <a:br>
              <a:rPr lang="fi-FI" altLang="fi-FI" dirty="0">
                <a:cs typeface="Arial" charset="0"/>
              </a:rPr>
            </a:br>
            <a:r>
              <a:rPr lang="fi-FI" altLang="fi-FI" sz="2400" dirty="0" err="1">
                <a:cs typeface="Arial" charset="0"/>
              </a:rPr>
              <a:t>Quick</a:t>
            </a:r>
            <a:r>
              <a:rPr lang="fi-FI" altLang="fi-FI" sz="2400" dirty="0">
                <a:cs typeface="Arial" charset="0"/>
              </a:rPr>
              <a:t> </a:t>
            </a:r>
            <a:r>
              <a:rPr lang="fi-FI" altLang="fi-FI" sz="2400" dirty="0" err="1">
                <a:cs typeface="Arial" charset="0"/>
              </a:rPr>
              <a:t>Walkthrough</a:t>
            </a:r>
            <a:r>
              <a:rPr lang="fi-FI" altLang="fi-FI" sz="2400" dirty="0">
                <a:cs typeface="Arial" charset="0"/>
              </a:rPr>
              <a:t> </a:t>
            </a:r>
            <a:r>
              <a:rPr lang="fi-FI" altLang="fi-FI" sz="2400" dirty="0" err="1">
                <a:cs typeface="Arial" charset="0"/>
              </a:rPr>
              <a:t>Screencast</a:t>
            </a:r>
            <a:r>
              <a:rPr lang="fi-FI" altLang="fi-FI" dirty="0">
                <a:cs typeface="Arial" charset="0"/>
              </a:rPr>
              <a:t/>
            </a:r>
            <a:br>
              <a:rPr lang="fi-FI" altLang="fi-FI" dirty="0">
                <a:cs typeface="Arial" charset="0"/>
              </a:rPr>
            </a:br>
            <a:endParaRPr lang="fi-FI" altLang="fi-FI" dirty="0">
              <a:cs typeface="Arial" charset="0"/>
            </a:endParaRPr>
          </a:p>
        </p:txBody>
      </p:sp>
      <p:sp>
        <p:nvSpPr>
          <p:cNvPr id="6147" name="Alaotsikko 6"/>
          <p:cNvSpPr>
            <a:spLocks noGrp="1"/>
          </p:cNvSpPr>
          <p:nvPr>
            <p:ph type="subTitle" idx="1"/>
          </p:nvPr>
        </p:nvSpPr>
        <p:spPr>
          <a:xfrm>
            <a:off x="355600" y="2324100"/>
            <a:ext cx="8788400" cy="2819400"/>
          </a:xfrm>
        </p:spPr>
        <p:txBody>
          <a:bodyPr>
            <a:normAutofit/>
          </a:bodyPr>
          <a:lstStyle/>
          <a:p>
            <a:r>
              <a:rPr lang="fi-FI" altLang="fi-FI" sz="2000" dirty="0">
                <a:latin typeface="Arial" charset="0"/>
                <a:cs typeface="Arial" charset="0"/>
              </a:rPr>
              <a:t>By Aleksi Tervo and</a:t>
            </a:r>
          </a:p>
          <a:p>
            <a:r>
              <a:rPr lang="fi-FI" altLang="fi-FI" sz="2000" dirty="0">
                <a:latin typeface="Arial" charset="0"/>
                <a:cs typeface="Arial" charset="0"/>
              </a:rPr>
              <a:t>Pekka Jääskeläinen of</a:t>
            </a:r>
          </a:p>
          <a:p>
            <a:r>
              <a:rPr lang="fi-FI" altLang="fi-FI" sz="2000" dirty="0" err="1">
                <a:latin typeface="Arial" charset="0"/>
                <a:cs typeface="Arial" charset="0"/>
              </a:rPr>
              <a:t>Customized</a:t>
            </a:r>
            <a:r>
              <a:rPr lang="fi-FI" altLang="fi-FI" sz="2000" dirty="0">
                <a:latin typeface="Arial" charset="0"/>
                <a:cs typeface="Arial" charset="0"/>
              </a:rPr>
              <a:t> </a:t>
            </a:r>
            <a:r>
              <a:rPr lang="fi-FI" altLang="fi-FI" sz="2000" dirty="0" err="1">
                <a:latin typeface="Arial" charset="0"/>
                <a:cs typeface="Arial" charset="0"/>
              </a:rPr>
              <a:t>Parallel</a:t>
            </a:r>
            <a:r>
              <a:rPr lang="fi-FI" altLang="fi-FI" sz="2000" dirty="0">
                <a:latin typeface="Arial" charset="0"/>
                <a:cs typeface="Arial" charset="0"/>
              </a:rPr>
              <a:t> Computing </a:t>
            </a:r>
            <a:r>
              <a:rPr lang="fi-FI" altLang="fi-FI" sz="2000" dirty="0" err="1">
                <a:latin typeface="Arial" charset="0"/>
                <a:cs typeface="Arial" charset="0"/>
              </a:rPr>
              <a:t>group</a:t>
            </a:r>
            <a:r>
              <a:rPr lang="fi-FI" altLang="fi-FI" sz="2000" dirty="0">
                <a:latin typeface="Arial" charset="0"/>
                <a:cs typeface="Arial" charset="0"/>
              </a:rPr>
              <a:t> ,</a:t>
            </a:r>
          </a:p>
          <a:p>
            <a:r>
              <a:rPr lang="fi-FI" altLang="fi-FI" sz="2000" dirty="0">
                <a:latin typeface="Arial" charset="0"/>
                <a:cs typeface="Arial" charset="0"/>
              </a:rPr>
              <a:t>Tampere </a:t>
            </a:r>
            <a:r>
              <a:rPr lang="fi-FI" altLang="fi-FI" sz="2000" dirty="0" err="1">
                <a:latin typeface="Arial" charset="0"/>
                <a:cs typeface="Arial" charset="0"/>
              </a:rPr>
              <a:t>University</a:t>
            </a:r>
            <a:r>
              <a:rPr lang="fi-FI" altLang="fi-FI" sz="2000" dirty="0">
                <a:latin typeface="Arial" charset="0"/>
                <a:cs typeface="Arial" charset="0"/>
              </a:rPr>
              <a:t> of Technology, Finland</a:t>
            </a:r>
          </a:p>
          <a:p>
            <a:r>
              <a:rPr lang="fi-FI" altLang="fi-FI" sz="2000" dirty="0">
                <a:latin typeface="Arial" charset="0"/>
                <a:cs typeface="Arial" charset="0"/>
              </a:rPr>
              <a:t>http://cpc.cs.tut.fi</a:t>
            </a:r>
          </a:p>
          <a:p>
            <a:endParaRPr lang="fi-FI" altLang="fi-FI" sz="2000" dirty="0">
              <a:latin typeface="Arial" charset="0"/>
              <a:cs typeface="Arial" charset="0"/>
            </a:endParaRPr>
          </a:p>
          <a:p>
            <a:r>
              <a:rPr lang="fi-FI" altLang="fi-FI" sz="2000" dirty="0" err="1">
                <a:latin typeface="Arial" charset="0"/>
                <a:cs typeface="Arial" charset="0"/>
              </a:rPr>
              <a:t>Updated</a:t>
            </a:r>
            <a:r>
              <a:rPr lang="fi-FI" altLang="fi-FI" sz="2000" dirty="0">
                <a:latin typeface="Arial" charset="0"/>
                <a:cs typeface="Arial" charset="0"/>
              </a:rPr>
              <a:t> on 2018-06-27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2E68C-54E1-FA49-82A6-85ECC94B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Adding</a:t>
            </a:r>
            <a:r>
              <a:rPr lang="fi-FI" dirty="0"/>
              <a:t> </a:t>
            </a:r>
            <a:r>
              <a:rPr lang="fi-FI" dirty="0" err="1"/>
              <a:t>Registers</a:t>
            </a:r>
            <a:r>
              <a:rPr lang="fi-FI" dirty="0"/>
              <a:t> to </a:t>
            </a:r>
            <a:r>
              <a:rPr lang="fi-FI" dirty="0" err="1"/>
              <a:t>Reduce</a:t>
            </a:r>
            <a:r>
              <a:rPr lang="fi-FI" dirty="0"/>
              <a:t> </a:t>
            </a:r>
            <a:r>
              <a:rPr lang="fi-FI" dirty="0" err="1"/>
              <a:t>Spills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68101-E219-CB42-B1F3-06E7C4FB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DE854-0453-594F-9AE3-CE672044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0C815-BA06-C64C-B965-7D011F4F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10</a:t>
            </a:fld>
            <a:endParaRPr lang="fi-FI" dirty="0"/>
          </a:p>
        </p:txBody>
      </p:sp>
      <p:pic>
        <p:nvPicPr>
          <p:cNvPr id="3" name="2 - increase RF size.mp4">
            <a:hlinkClick r:id="" action="ppaction://media"/>
            <a:extLst>
              <a:ext uri="{FF2B5EF4-FFF2-40B4-BE49-F238E27FC236}">
                <a16:creationId xmlns:a16="http://schemas.microsoft.com/office/drawing/2014/main" id="{0E296417-5765-1B42-AA2A-AD3593136A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43" t="4593" r="42988" b="46897"/>
          <a:stretch/>
        </p:blipFill>
        <p:spPr>
          <a:xfrm>
            <a:off x="1676400" y="1428748"/>
            <a:ext cx="6342063" cy="33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6072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2E68C-54E1-FA49-82A6-85ECC94B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Simulation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68101-E219-CB42-B1F3-06E7C4FB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DE854-0453-594F-9AE3-CE672044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0C815-BA06-C64C-B965-7D011F4F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11</a:t>
            </a:fld>
            <a:endParaRPr lang="fi-FI" dirty="0"/>
          </a:p>
        </p:txBody>
      </p:sp>
      <p:pic>
        <p:nvPicPr>
          <p:cNvPr id="7" name="3 - sim.mp4">
            <a:hlinkClick r:id="" action="ppaction://media"/>
            <a:extLst>
              <a:ext uri="{FF2B5EF4-FFF2-40B4-BE49-F238E27FC236}">
                <a16:creationId xmlns:a16="http://schemas.microsoft.com/office/drawing/2014/main" id="{2B5F2490-1E65-5845-A527-308E2542D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" t="3964" r="45309" b="25565"/>
          <a:stretch/>
        </p:blipFill>
        <p:spPr>
          <a:xfrm>
            <a:off x="2385393" y="1200150"/>
            <a:ext cx="4577381" cy="33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5897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3DE1-5D41-E146-B511-645BD92C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Interconnect</a:t>
            </a:r>
            <a:r>
              <a:rPr lang="fi-FI" dirty="0"/>
              <a:t> </a:t>
            </a:r>
            <a:r>
              <a:rPr lang="fi-FI" dirty="0" err="1"/>
              <a:t>network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FBF4A-C9F1-5A45-8794-3956BE3DF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Current</a:t>
            </a:r>
            <a:r>
              <a:rPr lang="fi-FI" dirty="0"/>
              <a:t> </a:t>
            </a:r>
            <a:r>
              <a:rPr lang="fi-FI" dirty="0" err="1"/>
              <a:t>cycle</a:t>
            </a:r>
            <a:r>
              <a:rPr lang="fi-FI" dirty="0"/>
              <a:t> </a:t>
            </a:r>
            <a:r>
              <a:rPr lang="fi-FI" dirty="0" err="1"/>
              <a:t>count</a:t>
            </a:r>
            <a:r>
              <a:rPr lang="fi-FI" dirty="0"/>
              <a:t> is 990 (</a:t>
            </a:r>
            <a:r>
              <a:rPr lang="fi-FI" dirty="0" err="1"/>
              <a:t>down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2315)</a:t>
            </a:r>
          </a:p>
          <a:p>
            <a:r>
              <a:rPr lang="fi-FI" dirty="0" err="1"/>
              <a:t>Currently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machine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bus</a:t>
            </a:r>
            <a:endParaRPr lang="fi-FI" dirty="0"/>
          </a:p>
          <a:p>
            <a:pPr lvl="1"/>
            <a:r>
              <a:rPr lang="fi-FI" dirty="0" err="1"/>
              <a:t>Moving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data to </a:t>
            </a:r>
            <a:r>
              <a:rPr lang="fi-FI" dirty="0" err="1"/>
              <a:t>start</a:t>
            </a:r>
            <a:r>
              <a:rPr lang="fi-FI" dirty="0"/>
              <a:t> an ALU </a:t>
            </a:r>
            <a:r>
              <a:rPr lang="fi-FI" dirty="0" err="1"/>
              <a:t>operation</a:t>
            </a:r>
            <a:r>
              <a:rPr lang="fi-FI" dirty="0"/>
              <a:t> </a:t>
            </a:r>
            <a:r>
              <a:rPr lang="fi-FI" dirty="0" err="1"/>
              <a:t>takes</a:t>
            </a:r>
            <a:r>
              <a:rPr lang="fi-FI" dirty="0"/>
              <a:t> </a:t>
            </a:r>
            <a:r>
              <a:rPr lang="fi-FI" dirty="0" err="1"/>
              <a:t>two</a:t>
            </a:r>
            <a:r>
              <a:rPr lang="fi-FI" dirty="0"/>
              <a:t> </a:t>
            </a:r>
            <a:r>
              <a:rPr lang="fi-FI" dirty="0" err="1"/>
              <a:t>cycles</a:t>
            </a:r>
            <a:r>
              <a:rPr lang="fi-FI" dirty="0"/>
              <a:t>!</a:t>
            </a:r>
          </a:p>
          <a:p>
            <a:r>
              <a:rPr lang="fi-FI" dirty="0" err="1"/>
              <a:t>Adding</a:t>
            </a:r>
            <a:r>
              <a:rPr lang="fi-FI" dirty="0"/>
              <a:t> a </a:t>
            </a:r>
            <a:r>
              <a:rPr lang="fi-FI" dirty="0" err="1"/>
              <a:t>second</a:t>
            </a:r>
            <a:r>
              <a:rPr lang="fi-FI" dirty="0"/>
              <a:t> </a:t>
            </a:r>
            <a:r>
              <a:rPr lang="fi-FI" dirty="0" err="1"/>
              <a:t>bus</a:t>
            </a:r>
            <a:r>
              <a:rPr lang="fi-FI" dirty="0"/>
              <a:t>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increase</a:t>
            </a:r>
            <a:r>
              <a:rPr lang="fi-FI" dirty="0"/>
              <a:t> </a:t>
            </a:r>
            <a:r>
              <a:rPr lang="fi-FI" dirty="0" err="1"/>
              <a:t>performance</a:t>
            </a:r>
            <a:r>
              <a:rPr lang="fi-FI" dirty="0"/>
              <a:t> </a:t>
            </a:r>
            <a:r>
              <a:rPr lang="fi-FI" dirty="0" err="1"/>
              <a:t>considerably</a:t>
            </a:r>
            <a:endParaRPr lang="fi-FI" dirty="0"/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B2B3-2645-AE47-8A4B-D462842D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4A5B5-2A2B-3E44-99F3-EA3C0517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A2DAC-E938-754C-ABCB-E1532356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75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E4D85-B4FF-104D-BD24-CEC7134D2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Adding</a:t>
            </a:r>
            <a:r>
              <a:rPr lang="fi-FI" dirty="0"/>
              <a:t> a Second </a:t>
            </a:r>
            <a:r>
              <a:rPr lang="fi-FI" dirty="0" err="1"/>
              <a:t>Bus</a:t>
            </a:r>
            <a:endParaRPr lang="fi-FI" dirty="0"/>
          </a:p>
        </p:txBody>
      </p:sp>
      <p:pic>
        <p:nvPicPr>
          <p:cNvPr id="7" name="5 - add bus shorter.mp4">
            <a:hlinkClick r:id="" action="ppaction://media"/>
            <a:extLst>
              <a:ext uri="{FF2B5EF4-FFF2-40B4-BE49-F238E27FC236}">
                <a16:creationId xmlns:a16="http://schemas.microsoft.com/office/drawing/2014/main" id="{F63102D5-3D5E-D940-81C8-AA9BB1E9B0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99" t="4261" r="43003" b="50960"/>
          <a:stretch/>
        </p:blipFill>
        <p:spPr>
          <a:xfrm>
            <a:off x="1481575" y="1200149"/>
            <a:ext cx="6689287" cy="32460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AEEE3-CC18-D14C-8B4F-02F7B126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0834B-70FC-A944-951F-9B086C39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4F239-C807-3F45-8BC9-A6C7260A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609130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3DE1-5D41-E146-B511-645BD92C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Simulation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B2B3-2645-AE47-8A4B-D462842D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4A5B5-2A2B-3E44-99F3-EA3C0517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A2DAC-E938-754C-ABCB-E1532356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14</a:t>
            </a:fld>
            <a:endParaRPr lang="fi-FI" dirty="0"/>
          </a:p>
        </p:txBody>
      </p:sp>
      <p:pic>
        <p:nvPicPr>
          <p:cNvPr id="9" name="7 - sim_shorter.mp4">
            <a:hlinkClick r:id="" action="ppaction://media"/>
            <a:extLst>
              <a:ext uri="{FF2B5EF4-FFF2-40B4-BE49-F238E27FC236}">
                <a16:creationId xmlns:a16="http://schemas.microsoft.com/office/drawing/2014/main" id="{96854378-E4E6-1C43-B938-88387CE006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1" t="3963" r="40955" b="48443"/>
          <a:stretch/>
        </p:blipFill>
        <p:spPr>
          <a:xfrm>
            <a:off x="1125881" y="1073539"/>
            <a:ext cx="7219263" cy="3272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3406" y="4257854"/>
            <a:ext cx="8042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/>
              <a:t>Cycle</a:t>
            </a:r>
            <a:r>
              <a:rPr lang="fi-FI" dirty="0"/>
              <a:t> </a:t>
            </a:r>
            <a:r>
              <a:rPr lang="fi-FI" dirty="0" err="1"/>
              <a:t>count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990 to </a:t>
            </a:r>
            <a:r>
              <a:rPr lang="fi-FI" b="1" dirty="0"/>
              <a:t>581</a:t>
            </a:r>
            <a:r>
              <a:rPr lang="fi-FI" dirty="0"/>
              <a:t> -&gt; </a:t>
            </a:r>
            <a:r>
              <a:rPr lang="fi-FI" b="1" dirty="0"/>
              <a:t>42%</a:t>
            </a:r>
            <a:r>
              <a:rPr lang="fi-FI" b="1" dirty="0">
                <a:cs typeface="Calibri"/>
              </a:rPr>
              <a:t> </a:t>
            </a:r>
            <a:r>
              <a:rPr lang="fi-FI" b="1" dirty="0" err="1">
                <a:cs typeface="Calibri"/>
              </a:rPr>
              <a:t>decrease</a:t>
            </a:r>
            <a:r>
              <a:rPr lang="fi-FI" b="1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from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previous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architecture</a:t>
            </a:r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08726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2B9E-6C1B-8A46-BBF3-88E6A5648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Adding</a:t>
            </a:r>
            <a:r>
              <a:rPr lang="fi-FI" dirty="0"/>
              <a:t> a </a:t>
            </a:r>
            <a:r>
              <a:rPr lang="fi-FI" dirty="0" err="1"/>
              <a:t>Custom</a:t>
            </a:r>
            <a:r>
              <a:rPr lang="fi-FI" dirty="0"/>
              <a:t> </a:t>
            </a:r>
            <a:r>
              <a:rPr lang="fi-FI" dirty="0" err="1"/>
              <a:t>Operation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0B296-8319-3A46-86E2-46986FFB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DF435-9946-F848-9EDB-4E1C911E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90A5F-BED1-2242-9A02-9DD0822E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AD0DF4A1-E0E7-444E-B331-7FFEA6BDA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324" y="1691480"/>
            <a:ext cx="7584247" cy="24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6071CC-7419-4840-A0AC-74718A9820BF}"/>
              </a:ext>
            </a:extLst>
          </p:cNvPr>
          <p:cNvSpPr/>
          <p:nvPr/>
        </p:nvSpPr>
        <p:spPr>
          <a:xfrm>
            <a:off x="3683480" y="1818016"/>
            <a:ext cx="1065362" cy="59091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3723" y="4346917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Current</a:t>
            </a:r>
            <a:r>
              <a:rPr lang="fi-FI" dirty="0"/>
              <a:t> </a:t>
            </a:r>
            <a:r>
              <a:rPr lang="fi-FI" dirty="0" err="1"/>
              <a:t>instruction</a:t>
            </a:r>
            <a:r>
              <a:rPr lang="fi-FI" dirty="0"/>
              <a:t> </a:t>
            </a:r>
            <a:r>
              <a:rPr lang="fi-FI" dirty="0" err="1"/>
              <a:t>cycles</a:t>
            </a:r>
            <a:r>
              <a:rPr lang="fi-FI" dirty="0"/>
              <a:t>: </a:t>
            </a:r>
            <a:r>
              <a:rPr lang="fi-FI" b="1" dirty="0"/>
              <a:t>581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08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3DE1-5D41-E146-B511-645BD92C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 err="1"/>
              <a:t>Add</a:t>
            </a:r>
            <a:r>
              <a:rPr lang="fi-FI" sz="2800" dirty="0"/>
              <a:t> an </a:t>
            </a:r>
            <a:r>
              <a:rPr lang="fi-FI" sz="2800" dirty="0" err="1"/>
              <a:t>Operation</a:t>
            </a:r>
            <a:r>
              <a:rPr lang="fi-FI" sz="2800" dirty="0"/>
              <a:t> </a:t>
            </a:r>
            <a:r>
              <a:rPr lang="fi-FI" sz="2800" dirty="0" err="1"/>
              <a:t>Semantics</a:t>
            </a:r>
            <a:r>
              <a:rPr lang="fi-FI" sz="2800" dirty="0"/>
              <a:t> Definition </a:t>
            </a:r>
            <a:r>
              <a:rPr lang="fi-FI" sz="2800" dirty="0" err="1"/>
              <a:t>with</a:t>
            </a:r>
            <a:r>
              <a:rPr lang="fi-FI" sz="2800" dirty="0"/>
              <a:t> </a:t>
            </a:r>
            <a:r>
              <a:rPr lang="fi-FI" sz="2800" dirty="0" err="1"/>
              <a:t>Operation</a:t>
            </a:r>
            <a:r>
              <a:rPr lang="fi-FI" sz="2800" dirty="0"/>
              <a:t> Set </a:t>
            </a:r>
            <a:r>
              <a:rPr lang="fi-FI" sz="2800" dirty="0" err="1"/>
              <a:t>Editor</a:t>
            </a:r>
            <a:endParaRPr lang="fi-FI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B2B3-2645-AE47-8A4B-D462842D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4A5B5-2A2B-3E44-99F3-EA3C0517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A2DAC-E938-754C-ABCB-E1532356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16</a:t>
            </a:fld>
            <a:endParaRPr lang="fi-FI" dirty="0"/>
          </a:p>
        </p:txBody>
      </p:sp>
      <p:pic>
        <p:nvPicPr>
          <p:cNvPr id="8" name="custop-fasy.mp4">
            <a:hlinkClick r:id="" action="ppaction://media"/>
            <a:extLst>
              <a:ext uri="{FF2B5EF4-FFF2-40B4-BE49-F238E27FC236}">
                <a16:creationId xmlns:a16="http://schemas.microsoft.com/office/drawing/2014/main" id="{8BC8D356-512E-2947-8995-B8B9A7E683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24" t="3099" r="48498" b="29595"/>
          <a:stretch/>
        </p:blipFill>
        <p:spPr>
          <a:xfrm>
            <a:off x="2347848" y="1224214"/>
            <a:ext cx="4775329" cy="3567113"/>
          </a:xfrm>
        </p:spPr>
      </p:pic>
    </p:spTree>
    <p:extLst>
      <p:ext uri="{BB962C8B-B14F-4D97-AF65-F5344CB8AC3E}">
        <p14:creationId xmlns:p14="http://schemas.microsoft.com/office/powerpoint/2010/main" val="297700337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3DE1-5D41-E146-B511-645BD92C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 err="1"/>
              <a:t>Add</a:t>
            </a:r>
            <a:r>
              <a:rPr lang="fi-FI" sz="2800" dirty="0"/>
              <a:t> a </a:t>
            </a:r>
            <a:r>
              <a:rPr lang="fi-FI" sz="2800" dirty="0" err="1"/>
              <a:t>Function</a:t>
            </a:r>
            <a:r>
              <a:rPr lang="fi-FI" sz="2800" dirty="0"/>
              <a:t> </a:t>
            </a:r>
            <a:r>
              <a:rPr lang="fi-FI" sz="2800" dirty="0" err="1"/>
              <a:t>Unit</a:t>
            </a:r>
            <a:r>
              <a:rPr lang="fi-FI" sz="2800" dirty="0"/>
              <a:t> </a:t>
            </a:r>
            <a:r>
              <a:rPr lang="fi-FI" sz="2800" dirty="0" err="1"/>
              <a:t>with</a:t>
            </a:r>
            <a:r>
              <a:rPr lang="fi-FI" sz="2800" dirty="0"/>
              <a:t> </a:t>
            </a:r>
            <a:r>
              <a:rPr lang="fi-FI" sz="2800" dirty="0" err="1"/>
              <a:t>the</a:t>
            </a:r>
            <a:r>
              <a:rPr lang="fi-FI" sz="2800" dirty="0"/>
              <a:t> </a:t>
            </a:r>
            <a:r>
              <a:rPr lang="fi-FI" sz="2800" dirty="0" err="1"/>
              <a:t>Custom</a:t>
            </a:r>
            <a:r>
              <a:rPr lang="fi-FI" sz="2800" dirty="0"/>
              <a:t> </a:t>
            </a:r>
            <a:r>
              <a:rPr lang="fi-FI" sz="2800" dirty="0" err="1"/>
              <a:t>Operation</a:t>
            </a:r>
            <a:r>
              <a:rPr lang="fi-FI" sz="2800" dirty="0"/>
              <a:t> to </a:t>
            </a:r>
            <a:r>
              <a:rPr lang="fi-FI" sz="2800" dirty="0" err="1"/>
              <a:t>the</a:t>
            </a:r>
            <a:r>
              <a:rPr lang="fi-FI" sz="2800" dirty="0"/>
              <a:t> Architecture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B2B3-2645-AE47-8A4B-D462842D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4A5B5-2A2B-3E44-99F3-EA3C0517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A2DAC-E938-754C-ABCB-E1532356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17</a:t>
            </a:fld>
            <a:endParaRPr lang="fi-FI" dirty="0"/>
          </a:p>
        </p:txBody>
      </p:sp>
      <p:pic>
        <p:nvPicPr>
          <p:cNvPr id="10" name="TCE Tour">
            <a:hlinkClick r:id="" action="ppaction://media"/>
            <a:extLst>
              <a:ext uri="{FF2B5EF4-FFF2-40B4-BE49-F238E27FC236}">
                <a16:creationId xmlns:a16="http://schemas.microsoft.com/office/drawing/2014/main" id="{34AF8804-80D2-CF48-8CC4-EBFE14D2D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37" t="20571" r="32682" b="13736"/>
          <a:stretch/>
        </p:blipFill>
        <p:spPr>
          <a:xfrm>
            <a:off x="1790955" y="1344533"/>
            <a:ext cx="588911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56726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3DE1-5D41-E146-B511-645BD92C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 err="1"/>
              <a:t>Modify</a:t>
            </a:r>
            <a:r>
              <a:rPr lang="fi-FI" sz="2400" dirty="0"/>
              <a:t> </a:t>
            </a:r>
            <a:r>
              <a:rPr lang="fi-FI" sz="2400" dirty="0" err="1"/>
              <a:t>Code</a:t>
            </a:r>
            <a:r>
              <a:rPr lang="fi-FI" sz="2400" dirty="0"/>
              <a:t> to Call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Complex</a:t>
            </a:r>
            <a:r>
              <a:rPr lang="fi-FI" sz="2400" dirty="0"/>
              <a:t> </a:t>
            </a:r>
            <a:r>
              <a:rPr lang="fi-FI" sz="2400" dirty="0" err="1"/>
              <a:t>Custom</a:t>
            </a:r>
            <a:r>
              <a:rPr lang="fi-FI" sz="2400" dirty="0"/>
              <a:t> </a:t>
            </a:r>
            <a:r>
              <a:rPr lang="fi-FI" sz="2400" dirty="0" err="1"/>
              <a:t>Operation</a:t>
            </a:r>
            <a:r>
              <a:rPr lang="fi-FI" sz="2400" dirty="0"/>
              <a:t> via </a:t>
            </a:r>
            <a:r>
              <a:rPr lang="fi-FI" sz="2400" dirty="0" err="1"/>
              <a:t>Autogenerated</a:t>
            </a:r>
            <a:r>
              <a:rPr lang="fi-FI" sz="2400" dirty="0"/>
              <a:t> </a:t>
            </a:r>
            <a:r>
              <a:rPr lang="fi-FI" sz="2400" dirty="0" err="1"/>
              <a:t>Intrinsics</a:t>
            </a:r>
            <a:endParaRPr lang="fi-FI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B2B3-2645-AE47-8A4B-D462842D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4A5B5-2A2B-3E44-99F3-EA3C0517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A2DAC-E938-754C-ABCB-E1532356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18</a:t>
            </a:fld>
            <a:endParaRPr lang="fi-FI" dirty="0"/>
          </a:p>
        </p:txBody>
      </p:sp>
      <p:pic>
        <p:nvPicPr>
          <p:cNvPr id="15" name="codedit.mp4">
            <a:hlinkClick r:id="" action="ppaction://media"/>
            <a:extLst>
              <a:ext uri="{FF2B5EF4-FFF2-40B4-BE49-F238E27FC236}">
                <a16:creationId xmlns:a16="http://schemas.microsoft.com/office/drawing/2014/main" id="{CDDF6A7B-33DF-FE4F-B323-79EF352A29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264" t="31324" r="32613" b="6800"/>
          <a:stretch/>
        </p:blipFill>
        <p:spPr>
          <a:xfrm>
            <a:off x="2553077" y="1200150"/>
            <a:ext cx="5204659" cy="3409950"/>
          </a:xfrm>
        </p:spPr>
      </p:pic>
    </p:spTree>
    <p:extLst>
      <p:ext uri="{BB962C8B-B14F-4D97-AF65-F5344CB8AC3E}">
        <p14:creationId xmlns:p14="http://schemas.microsoft.com/office/powerpoint/2010/main" val="3802088168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0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3DE1-5D41-E146-B511-645BD92C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Simulation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B2B3-2645-AE47-8A4B-D462842D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4A5B5-2A2B-3E44-99F3-EA3C0517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A2DAC-E938-754C-ABCB-E1532356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19</a:t>
            </a:fld>
            <a:endParaRPr lang="fi-FI" dirty="0"/>
          </a:p>
        </p:txBody>
      </p:sp>
      <p:pic>
        <p:nvPicPr>
          <p:cNvPr id="8" name="14 - simulate.mp4">
            <a:hlinkClick r:id="" action="ppaction://media"/>
            <a:extLst>
              <a:ext uri="{FF2B5EF4-FFF2-40B4-BE49-F238E27FC236}">
                <a16:creationId xmlns:a16="http://schemas.microsoft.com/office/drawing/2014/main" id="{A969C933-6F71-3B4E-AEF9-BCF3A40ECE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" t="4186" r="58450" b="40451"/>
          <a:stretch/>
        </p:blipFill>
        <p:spPr>
          <a:xfrm>
            <a:off x="2446547" y="1200150"/>
            <a:ext cx="4577932" cy="3433449"/>
          </a:xfrm>
        </p:spPr>
      </p:pic>
      <p:sp>
        <p:nvSpPr>
          <p:cNvPr id="3" name="TextBox 2"/>
          <p:cNvSpPr txBox="1"/>
          <p:nvPr/>
        </p:nvSpPr>
        <p:spPr>
          <a:xfrm>
            <a:off x="7174523" y="3137096"/>
            <a:ext cx="1969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Cycle</a:t>
            </a:r>
            <a:r>
              <a:rPr lang="fi-FI" dirty="0"/>
              <a:t> </a:t>
            </a:r>
            <a:r>
              <a:rPr lang="fi-FI" dirty="0" err="1"/>
              <a:t>count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581 to 139 -&gt; 77%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decrease</a:t>
            </a:r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477279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2B9E-6C1B-8A46-BBF3-88E6A5648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Defining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Application </a:t>
            </a:r>
            <a:r>
              <a:rPr lang="fi-FI" dirty="0" err="1"/>
              <a:t>Source</a:t>
            </a:r>
            <a:r>
              <a:rPr lang="fi-FI" dirty="0"/>
              <a:t> </a:t>
            </a:r>
            <a:r>
              <a:rPr lang="fi-FI" dirty="0" err="1"/>
              <a:t>Code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0B296-8319-3A46-86E2-46986FFB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DF435-9946-F848-9EDB-4E1C911E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90A5F-BED1-2242-9A02-9DD0822E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AD0DF4A1-E0E7-444E-B331-7FFEA6BDA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324" y="1691480"/>
            <a:ext cx="7584247" cy="24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6071CC-7419-4840-A0AC-74718A9820BF}"/>
              </a:ext>
            </a:extLst>
          </p:cNvPr>
          <p:cNvSpPr/>
          <p:nvPr/>
        </p:nvSpPr>
        <p:spPr>
          <a:xfrm>
            <a:off x="2357168" y="3068846"/>
            <a:ext cx="925183" cy="601693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300B-2876-E74B-B549-3C27DE4E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RTL </a:t>
            </a:r>
            <a:r>
              <a:rPr lang="fi-FI" dirty="0" err="1"/>
              <a:t>Implementation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4B3FA-C2CD-A945-9A37-44B091968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96D60-B662-844A-83BF-6EF46E0D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ABDD2-F5F5-3F4B-9F84-CAD49E79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20</a:t>
            </a:fld>
            <a:endParaRPr lang="fi-FI" dirty="0"/>
          </a:p>
        </p:txBody>
      </p:sp>
      <p:pic>
        <p:nvPicPr>
          <p:cNvPr id="8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CFB3DF5-B079-4DE7-9DE6-755D901B2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53" t="-227" r="40798" b="454"/>
          <a:stretch/>
        </p:blipFill>
        <p:spPr>
          <a:xfrm>
            <a:off x="3273734" y="1199838"/>
            <a:ext cx="2911962" cy="330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2B9E-6C1B-8A46-BBF3-88E6A5648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 err="1"/>
              <a:t>Add</a:t>
            </a:r>
            <a:r>
              <a:rPr lang="fi-FI" sz="3200" dirty="0"/>
              <a:t> a </a:t>
            </a:r>
            <a:r>
              <a:rPr lang="fi-FI" sz="3200" dirty="0" err="1"/>
              <a:t>Function</a:t>
            </a:r>
            <a:r>
              <a:rPr lang="fi-FI" sz="3200" dirty="0"/>
              <a:t> </a:t>
            </a:r>
            <a:r>
              <a:rPr lang="fi-FI" sz="3200" dirty="0" err="1"/>
              <a:t>Unit</a:t>
            </a:r>
            <a:r>
              <a:rPr lang="fi-FI" sz="3200" dirty="0"/>
              <a:t> </a:t>
            </a:r>
            <a:r>
              <a:rPr lang="fi-FI" sz="3200" dirty="0" err="1"/>
              <a:t>Implementation</a:t>
            </a:r>
            <a:r>
              <a:rPr lang="fi-FI" sz="3200" dirty="0"/>
              <a:t> to a Hardware </a:t>
            </a:r>
            <a:r>
              <a:rPr lang="fi-FI" sz="3200" dirty="0" err="1"/>
              <a:t>Database</a:t>
            </a:r>
            <a:endParaRPr lang="fi-FI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0B296-8319-3A46-86E2-46986FFB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DF435-9946-F848-9EDB-4E1C911E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90A5F-BED1-2242-9A02-9DD0822E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AD0DF4A1-E0E7-444E-B331-7FFEA6BDA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324" y="1691480"/>
            <a:ext cx="7584247" cy="24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6071CC-7419-4840-A0AC-74718A9820BF}"/>
              </a:ext>
            </a:extLst>
          </p:cNvPr>
          <p:cNvSpPr/>
          <p:nvPr/>
        </p:nvSpPr>
        <p:spPr>
          <a:xfrm>
            <a:off x="4729437" y="1828799"/>
            <a:ext cx="1119277" cy="53699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300B-2876-E74B-B549-3C27DE4E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Add</a:t>
            </a:r>
            <a:r>
              <a:rPr lang="fi-FI" dirty="0"/>
              <a:t> FU to HDB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4B3FA-C2CD-A945-9A37-44B091968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96D60-B662-844A-83BF-6EF46E0D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ABDD2-F5F5-3F4B-9F84-CAD49E79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22</a:t>
            </a:fld>
            <a:endParaRPr lang="fi-FI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12B6B25-8F3C-294E-A182-EC11C9B19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9267" y="1373188"/>
            <a:ext cx="3172491" cy="3316287"/>
          </a:xfrm>
        </p:spPr>
      </p:pic>
    </p:spTree>
    <p:extLst>
      <p:ext uri="{BB962C8B-B14F-4D97-AF65-F5344CB8AC3E}">
        <p14:creationId xmlns:p14="http://schemas.microsoft.com/office/powerpoint/2010/main" val="31866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300B-2876-E74B-B549-3C27DE4E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Add</a:t>
            </a:r>
            <a:r>
              <a:rPr lang="fi-FI" dirty="0"/>
              <a:t> FU to HDB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1E90C4-6EA2-D74D-9A06-1AEA046C1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34499" y="1373188"/>
            <a:ext cx="4002027" cy="33162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4B3FA-C2CD-A945-9A37-44B091968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96D60-B662-844A-83BF-6EF46E0D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ABDD2-F5F5-3F4B-9F84-CAD49E79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18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F870-7D7B-DD44-BAFE-D90AE76EF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/>
              <a:t>Select </a:t>
            </a:r>
            <a:r>
              <a:rPr lang="fi-FI" sz="2800" dirty="0" err="1"/>
              <a:t>Implementations</a:t>
            </a:r>
            <a:r>
              <a:rPr lang="fi-FI" sz="2800" dirty="0"/>
              <a:t> for Architecture Components</a:t>
            </a:r>
          </a:p>
        </p:txBody>
      </p:sp>
      <p:pic>
        <p:nvPicPr>
          <p:cNvPr id="7" name="idf.mp4">
            <a:hlinkClick r:id="" action="ppaction://media"/>
            <a:extLst>
              <a:ext uri="{FF2B5EF4-FFF2-40B4-BE49-F238E27FC236}">
                <a16:creationId xmlns:a16="http://schemas.microsoft.com/office/drawing/2014/main" id="{377AB13C-EA2F-7D46-9A6D-7944AF6AA5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98" t="4190" r="30790" b="43705"/>
          <a:stretch/>
        </p:blipFill>
        <p:spPr>
          <a:xfrm>
            <a:off x="1005880" y="1200150"/>
            <a:ext cx="7459266" cy="34099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9E27-32C2-5343-8A8E-7CF383C55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A4C00-5F91-EC45-A68C-577D0A0D4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0CC51-9896-C742-9A91-A657AA07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622768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2B9E-6C1B-8A46-BBF3-88E6A5648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Generating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VHDL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Verilog</a:t>
            </a:r>
            <a:r>
              <a:rPr lang="fi-FI" dirty="0"/>
              <a:t> RTL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0B296-8319-3A46-86E2-46986FFB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DF435-9946-F848-9EDB-4E1C911E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90A5F-BED1-2242-9A02-9DD0822E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AD0DF4A1-E0E7-444E-B331-7FFEA6BDA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324" y="1691480"/>
            <a:ext cx="7584247" cy="24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6071CC-7419-4840-A0AC-74718A9820BF}"/>
              </a:ext>
            </a:extLst>
          </p:cNvPr>
          <p:cNvSpPr/>
          <p:nvPr/>
        </p:nvSpPr>
        <p:spPr>
          <a:xfrm>
            <a:off x="6411585" y="2508129"/>
            <a:ext cx="1033013" cy="158294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F870-7D7B-DD44-BAFE-D90AE76EF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Finally</a:t>
            </a:r>
            <a:r>
              <a:rPr lang="fi-FI"/>
              <a:t>: Generate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RTL</a:t>
            </a:r>
          </a:p>
        </p:txBody>
      </p:sp>
      <p:pic>
        <p:nvPicPr>
          <p:cNvPr id="7" name="generate.mp4">
            <a:hlinkClick r:id="" action="ppaction://media"/>
            <a:extLst>
              <a:ext uri="{FF2B5EF4-FFF2-40B4-BE49-F238E27FC236}">
                <a16:creationId xmlns:a16="http://schemas.microsoft.com/office/drawing/2014/main" id="{3F23EC35-F311-504B-B09A-3B3A7A058E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489" t="4185" r="30788" b="31767"/>
          <a:stretch/>
        </p:blipFill>
        <p:spPr>
          <a:xfrm>
            <a:off x="2212338" y="1200150"/>
            <a:ext cx="5806125" cy="323171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9E27-32C2-5343-8A8E-7CF383C55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A4C00-5F91-EC45-A68C-577D0A0D4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0CC51-9896-C742-9A91-A657AA07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622286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DB2C-178D-7A4B-BE27-FF22AA31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Example</a:t>
            </a:r>
            <a:r>
              <a:rPr lang="fi-FI" dirty="0"/>
              <a:t> </a:t>
            </a:r>
            <a:r>
              <a:rPr lang="fi-FI" dirty="0" err="1"/>
              <a:t>App</a:t>
            </a:r>
            <a:r>
              <a:rPr lang="fi-FI" dirty="0"/>
              <a:t>:</a:t>
            </a:r>
            <a:br>
              <a:rPr lang="fi-FI" dirty="0"/>
            </a:br>
            <a:r>
              <a:rPr lang="fi-FI" dirty="0"/>
              <a:t>CRC32 </a:t>
            </a:r>
            <a:r>
              <a:rPr lang="fi-FI" dirty="0" err="1"/>
              <a:t>Checksum</a:t>
            </a:r>
            <a:endParaRPr lang="fi-FI" dirty="0"/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45997D5-4F5F-4231-988F-D66D3376F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3763" y="1550195"/>
            <a:ext cx="5143500" cy="29622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1360E-1707-0341-A2C5-425F93BD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D008F-F500-D44F-84F7-85721F481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37E83-C7FB-7C47-AD89-AD57C1C0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778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2B9E-6C1B-8A46-BBF3-88E6A5648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Defining</a:t>
            </a:r>
            <a:r>
              <a:rPr lang="fi-FI" dirty="0"/>
              <a:t> a </a:t>
            </a:r>
            <a:r>
              <a:rPr lang="fi-FI" dirty="0" err="1"/>
              <a:t>Starting</a:t>
            </a:r>
            <a:r>
              <a:rPr lang="fi-FI" dirty="0"/>
              <a:t> Point Architecture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0B296-8319-3A46-86E2-46986FFB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DF435-9946-F848-9EDB-4E1C911E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90A5F-BED1-2242-9A02-9DD0822E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4</a:t>
            </a:fld>
            <a:endParaRPr lang="fi-FI" dirty="0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AD0DF4A1-E0E7-444E-B331-7FFEA6BDA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324" y="1691480"/>
            <a:ext cx="7584247" cy="24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6071CC-7419-4840-A0AC-74718A9820BF}"/>
              </a:ext>
            </a:extLst>
          </p:cNvPr>
          <p:cNvSpPr/>
          <p:nvPr/>
        </p:nvSpPr>
        <p:spPr>
          <a:xfrm>
            <a:off x="2357168" y="2486563"/>
            <a:ext cx="925183" cy="68795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9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3200" dirty="0" err="1">
                <a:cs typeface="Arial" charset="0"/>
              </a:rPr>
              <a:t>Let’s</a:t>
            </a:r>
            <a:r>
              <a:rPr lang="fi-FI" altLang="fi-FI" sz="3200" dirty="0">
                <a:cs typeface="Arial" charset="0"/>
              </a:rPr>
              <a:t> </a:t>
            </a:r>
            <a:r>
              <a:rPr lang="fi-FI" altLang="fi-FI" sz="3200" dirty="0" err="1">
                <a:cs typeface="Arial" charset="0"/>
              </a:rPr>
              <a:t>Start</a:t>
            </a:r>
            <a:r>
              <a:rPr lang="fi-FI" altLang="fi-FI" sz="3200" dirty="0">
                <a:cs typeface="Arial" charset="0"/>
              </a:rPr>
              <a:t> </a:t>
            </a:r>
            <a:r>
              <a:rPr lang="fi-FI" altLang="fi-FI" sz="3200" dirty="0" err="1">
                <a:cs typeface="Arial" charset="0"/>
              </a:rPr>
              <a:t>with</a:t>
            </a:r>
            <a:r>
              <a:rPr lang="fi-FI" altLang="fi-FI" sz="3200" dirty="0">
                <a:cs typeface="Arial" charset="0"/>
              </a:rPr>
              <a:t> a </a:t>
            </a:r>
            <a:r>
              <a:rPr lang="fi-FI" altLang="fi-FI" sz="3200" dirty="0" err="1">
                <a:cs typeface="Arial" charset="0"/>
              </a:rPr>
              <a:t>Minimal</a:t>
            </a:r>
            <a:r>
              <a:rPr lang="fi-FI" altLang="fi-FI" sz="3200" dirty="0">
                <a:cs typeface="Arial" charset="0"/>
              </a:rPr>
              <a:t> TTA </a:t>
            </a:r>
            <a:r>
              <a:rPr lang="fi-FI" altLang="fi-FI" sz="3200" dirty="0" err="1">
                <a:cs typeface="Arial" charset="0"/>
              </a:rPr>
              <a:t>Supported</a:t>
            </a:r>
            <a:r>
              <a:rPr lang="fi-FI" altLang="fi-FI" sz="3200" dirty="0">
                <a:cs typeface="Arial" charset="0"/>
              </a:rPr>
              <a:t> </a:t>
            </a:r>
            <a:r>
              <a:rPr lang="fi-FI" altLang="fi-FI" sz="3200" dirty="0" err="1">
                <a:cs typeface="Arial" charset="0"/>
              </a:rPr>
              <a:t>by</a:t>
            </a:r>
            <a:r>
              <a:rPr lang="fi-FI" altLang="fi-FI" sz="3200" dirty="0">
                <a:cs typeface="Arial" charset="0"/>
              </a:rPr>
              <a:t> </a:t>
            </a:r>
            <a:r>
              <a:rPr lang="fi-FI" altLang="fi-FI" sz="3200" dirty="0" err="1">
                <a:cs typeface="Arial" charset="0"/>
              </a:rPr>
              <a:t>the</a:t>
            </a:r>
            <a:r>
              <a:rPr lang="fi-FI" altLang="fi-FI" sz="3200" dirty="0">
                <a:cs typeface="Arial" charset="0"/>
              </a:rPr>
              <a:t> TCE </a:t>
            </a:r>
            <a:r>
              <a:rPr lang="fi-FI" altLang="fi-FI" sz="3200" dirty="0" err="1">
                <a:cs typeface="Arial" charset="0"/>
              </a:rPr>
              <a:t>Compiler</a:t>
            </a:r>
            <a:endParaRPr lang="fi-FI" altLang="fi-FI" sz="3200" dirty="0">
              <a:cs typeface="Arial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07E3350-7DD8-704B-BEFE-3D09DF938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2426" y="1800532"/>
            <a:ext cx="7710554" cy="2232848"/>
          </a:xfrm>
        </p:spPr>
      </p:pic>
      <p:sp>
        <p:nvSpPr>
          <p:cNvPr id="4" name="Päivämäärän paikkamerkki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2C45DC7-7EE5-45A5-9FCD-B92CDA3F91C2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BE3027-F1C4-45AE-A1D3-C36239896FD8}" type="slidenum">
              <a:rPr lang="fi-FI" smtClean="0"/>
              <a:pPr>
                <a:defRPr/>
              </a:pPr>
              <a:t>5</a:t>
            </a:fld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2B9E-6C1B-8A46-BBF3-88E6A5648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Compilation</a:t>
            </a:r>
            <a:r>
              <a:rPr lang="fi-FI" dirty="0"/>
              <a:t> and </a:t>
            </a:r>
            <a:r>
              <a:rPr lang="fi-FI" dirty="0" err="1"/>
              <a:t>Instruction</a:t>
            </a:r>
            <a:r>
              <a:rPr lang="fi-FI" dirty="0"/>
              <a:t>-Set </a:t>
            </a:r>
            <a:r>
              <a:rPr lang="fi-FI" dirty="0" err="1"/>
              <a:t>Simulation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0B296-8319-3A46-86E2-46986FFB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DF435-9946-F848-9EDB-4E1C911E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90A5F-BED1-2242-9A02-9DD0822E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AD0DF4A1-E0E7-444E-B331-7FFEA6BDA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324" y="1691480"/>
            <a:ext cx="7584247" cy="24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6071CC-7419-4840-A0AC-74718A9820BF}"/>
              </a:ext>
            </a:extLst>
          </p:cNvPr>
          <p:cNvSpPr/>
          <p:nvPr/>
        </p:nvSpPr>
        <p:spPr>
          <a:xfrm>
            <a:off x="4114800" y="2484251"/>
            <a:ext cx="2188029" cy="74187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2E68C-54E1-FA49-82A6-85ECC94B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Simulation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68101-E219-CB42-B1F3-06E7C4FB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DE854-0453-594F-9AE3-CE672044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0C815-BA06-C64C-B965-7D011F4F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7</a:t>
            </a:fld>
            <a:endParaRPr lang="fi-FI" dirty="0"/>
          </a:p>
        </p:txBody>
      </p:sp>
      <p:pic>
        <p:nvPicPr>
          <p:cNvPr id="8" name="1 - sim.mp4">
            <a:hlinkClick r:id="" action="ppaction://media"/>
            <a:extLst>
              <a:ext uri="{FF2B5EF4-FFF2-40B4-BE49-F238E27FC236}">
                <a16:creationId xmlns:a16="http://schemas.microsoft.com/office/drawing/2014/main" id="{FB4DFE50-F421-7648-8F88-84351889D7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214" t="21936" r="58689" b="23291"/>
          <a:stretch/>
        </p:blipFill>
        <p:spPr>
          <a:xfrm>
            <a:off x="2933688" y="1200150"/>
            <a:ext cx="4443437" cy="33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06439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2B9E-6C1B-8A46-BBF3-88E6A5648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Identifying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Bottlenecks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0B296-8319-3A46-86E2-46986FFB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DF435-9946-F848-9EDB-4E1C911E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90A5F-BED1-2242-9A02-9DD0822E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AD0DF4A1-E0E7-444E-B331-7FFEA6BDA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324" y="1691480"/>
            <a:ext cx="7584247" cy="24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6071CC-7419-4840-A0AC-74718A9820BF}"/>
              </a:ext>
            </a:extLst>
          </p:cNvPr>
          <p:cNvSpPr/>
          <p:nvPr/>
        </p:nvSpPr>
        <p:spPr>
          <a:xfrm>
            <a:off x="4222630" y="3564865"/>
            <a:ext cx="1054579" cy="547778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3723" y="4346917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Starting</a:t>
            </a:r>
            <a:r>
              <a:rPr lang="fi-FI" dirty="0"/>
              <a:t> </a:t>
            </a:r>
            <a:r>
              <a:rPr lang="fi-FI" dirty="0" err="1"/>
              <a:t>point</a:t>
            </a:r>
            <a:r>
              <a:rPr lang="fi-FI" dirty="0"/>
              <a:t> </a:t>
            </a:r>
            <a:r>
              <a:rPr lang="fi-FI" dirty="0" err="1"/>
              <a:t>instruction</a:t>
            </a:r>
            <a:r>
              <a:rPr lang="fi-FI" dirty="0"/>
              <a:t> </a:t>
            </a:r>
            <a:r>
              <a:rPr lang="fi-FI" dirty="0" err="1"/>
              <a:t>cycles</a:t>
            </a:r>
            <a:r>
              <a:rPr lang="fi-FI" dirty="0"/>
              <a:t>: 2315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0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2E68C-54E1-FA49-82A6-85ECC94B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Locating</a:t>
            </a:r>
            <a:r>
              <a:rPr lang="fi-FI" dirty="0"/>
              <a:t> </a:t>
            </a:r>
            <a:r>
              <a:rPr lang="fi-FI" dirty="0" err="1"/>
              <a:t>Bottlenecks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68101-E219-CB42-B1F3-06E7C4FB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77E17-2425-4FEE-8B68-A96F242AB7EF}" type="datetime1">
              <a:rPr lang="fi-FI" smtClean="0"/>
              <a:pPr>
                <a:defRPr/>
              </a:pPr>
              <a:t>23.7.2018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DE854-0453-594F-9AE3-CE672044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0C815-BA06-C64C-B965-7D011F4F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62BF9-2C3E-4785-897B-DFAE27475CB8}" type="slidenum">
              <a:rPr lang="fi-FI" smtClean="0"/>
              <a:pPr>
                <a:defRPr/>
              </a:pPr>
              <a:t>9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7AB4AA-63D1-1F4B-90E0-49F2E890A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38" y="1200149"/>
            <a:ext cx="4456112" cy="318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1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T_esityspohja">
  <a:themeElements>
    <a:clrScheme name="TTY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CBAFF"/>
      </a:accent1>
      <a:accent2>
        <a:srgbClr val="A7D908"/>
      </a:accent2>
      <a:accent3>
        <a:srgbClr val="FF8800"/>
      </a:accent3>
      <a:accent4>
        <a:srgbClr val="046A1D"/>
      </a:accent4>
      <a:accent5>
        <a:srgbClr val="0068BA"/>
      </a:accent5>
      <a:accent6>
        <a:srgbClr val="C0002A"/>
      </a:accent6>
      <a:hlink>
        <a:srgbClr val="34B9FF"/>
      </a:hlink>
      <a:folHlink>
        <a:srgbClr val="A6DB00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UT_template" id="{11D8B519-4905-064B-8C11-FDBCC26B25E9}" vid="{9F7D9429-E302-0442-9857-25E1E264930C}"/>
    </a:ext>
  </a:extLst>
</a:theme>
</file>

<file path=ppt/theme/theme2.xml><?xml version="1.0" encoding="utf-8"?>
<a:theme xmlns:a="http://schemas.openxmlformats.org/drawingml/2006/main" name="Mukautettu suunnittelumalli">
  <a:themeElements>
    <a:clrScheme name="Mukautett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B7F26"/>
      </a:accent1>
      <a:accent2>
        <a:srgbClr val="2C357E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994F07"/>
      </a:hlink>
      <a:folHlink>
        <a:srgbClr val="6C9200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UT_template" id="{11D8B519-4905-064B-8C11-FDBCC26B25E9}" vid="{8892FE33-F092-8843-A961-5073887F379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971328D8CA3A44FBC549720B34348B9" ma:contentTypeVersion="6" ma:contentTypeDescription="Luo uusi asiakirja." ma:contentTypeScope="" ma:versionID="a5fb9eb01c02058c2e4aa97649600a21">
  <xsd:schema xmlns:xsd="http://www.w3.org/2001/XMLSchema" xmlns:xs="http://www.w3.org/2001/XMLSchema" xmlns:p="http://schemas.microsoft.com/office/2006/metadata/properties" xmlns:ns1="http://schemas.microsoft.com/sharepoint/v3" xmlns:ns2="36f0232a-42f5-4bfb-85ac-f984372c47da" xmlns:ns3="6853e176-9e54-4fa2-a050-f9cf4d042d89" targetNamespace="http://schemas.microsoft.com/office/2006/metadata/properties" ma:root="true" ma:fieldsID="821d33ae4e44f5d3a69353338b3ed409" ns1:_="" ns2:_="" ns3:_="">
    <xsd:import namespace="http://schemas.microsoft.com/sharepoint/v3"/>
    <xsd:import namespace="36f0232a-42f5-4bfb-85ac-f984372c47da"/>
    <xsd:import namespace="6853e176-9e54-4fa2-a050-f9cf4d042d8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Lomaketyyppi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joituksen alkamispäivämäärä" ma:description="Ajoituksen alkamispäivämäärä on julkaisuominaisuuden luoma sivustosarake. Sillä määritetään päivämäärä ja kellonaika, jolloin vierailijat näkevät sivuston ensimmäisen kerran." ma:hidden="true" ma:internalName="PublishingStartDate">
      <xsd:simpleType>
        <xsd:restriction base="dms:Unknown"/>
      </xsd:simpleType>
    </xsd:element>
    <xsd:element name="PublishingExpirationDate" ma:index="9" nillable="true" ma:displayName="Ajoituksen päättymispäivämäärä" ma:description="Ajoituksen päättymispäivämäärä on julkaisuominaisuuden luoma sivustosarake. Sillä määritetään päivämäärä ja kellonaika, jolloin vierailijat eivät enää näe tätä sivustoa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0232a-42f5-4bfb-85ac-f984372c47da" elementFormDefault="qualified">
    <xsd:import namespace="http://schemas.microsoft.com/office/2006/documentManagement/types"/>
    <xsd:import namespace="http://schemas.microsoft.com/office/infopath/2007/PartnerControls"/>
    <xsd:element name="Lomaketyyppi" ma:index="10" nillable="true" ma:displayName="Lomaketyyppi" ma:format="Dropdown" ma:internalName="Lomaketyyppi">
      <xsd:simpleType>
        <xsd:restriction base="dms:Choice">
          <xsd:enumeration value="Henkilötietoilmoitus"/>
          <xsd:enumeration value="IT-palvelut"/>
          <xsd:enumeration value="Opintosuoritukset"/>
          <xsd:enumeration value="Opinnäytteet"/>
          <xsd:enumeration value="Tutkimus"/>
          <xsd:enumeration value="Sopimukset"/>
          <xsd:enumeration value="Kirjanpito ja laskutus"/>
          <xsd:enumeration value="Tarvikkeet"/>
          <xsd:enumeration value="Todistus"/>
          <xsd:enumeration value="Avaimet ja kulkuluvat"/>
          <xsd:enumeration value="Lupa"/>
          <xsd:enumeration value="Työsuhde"/>
          <xsd:enumeration value="Rekrytointi"/>
          <xsd:enumeration value="Palkkiot ja palkanlisät"/>
          <xsd:enumeration value="Matkustus"/>
          <xsd:enumeration value="TTY:n PowerPoint -pohjat"/>
          <xsd:enumeration value="Hankinnat"/>
          <xsd:enumeration value="Talous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3e176-9e54-4fa2-a050-f9cf4d042d8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E69963-178D-4E0D-98DD-B330246149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6f0232a-42f5-4bfb-85ac-f984372c47da"/>
    <ds:schemaRef ds:uri="6853e176-9e54-4fa2-a050-f9cf4d042d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0B3B3F-E5F8-4D31-9CB5-B215DB2247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TUT_esityspohja</Template>
  <TotalTime>494</TotalTime>
  <Words>521</Words>
  <Application>Microsoft Office PowerPoint</Application>
  <PresentationFormat>On-screen Show (16:9)</PresentationFormat>
  <Paragraphs>140</Paragraphs>
  <Slides>26</Slides>
  <Notes>18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Wingdings</vt:lpstr>
      <vt:lpstr>TUT_esityspohja</vt:lpstr>
      <vt:lpstr>Mukautettu suunnittelumalli</vt:lpstr>
      <vt:lpstr>Processor Customization Using TCE Quick Walkthrough Screencast </vt:lpstr>
      <vt:lpstr>Defining the Application Source Code</vt:lpstr>
      <vt:lpstr>Example App: CRC32 Checksum</vt:lpstr>
      <vt:lpstr>Defining a Starting Point Architecture</vt:lpstr>
      <vt:lpstr>Let’s Start with a Minimal TTA Supported by the TCE Compiler</vt:lpstr>
      <vt:lpstr>Compilation and Instruction-Set Simulation</vt:lpstr>
      <vt:lpstr>Simulation</vt:lpstr>
      <vt:lpstr>Identifying the Bottlenecks</vt:lpstr>
      <vt:lpstr>Locating Bottlenecks</vt:lpstr>
      <vt:lpstr>Adding Registers to Reduce Spills</vt:lpstr>
      <vt:lpstr>Simulation</vt:lpstr>
      <vt:lpstr>Interconnect network</vt:lpstr>
      <vt:lpstr>Adding a Second Bus</vt:lpstr>
      <vt:lpstr>Simulation</vt:lpstr>
      <vt:lpstr>Adding a Custom Operation</vt:lpstr>
      <vt:lpstr>Add an Operation Semantics Definition with Operation Set Editor</vt:lpstr>
      <vt:lpstr>Add a Function Unit with the Custom Operation to the Architecture</vt:lpstr>
      <vt:lpstr>Modify Code to Call the Complex Custom Operation via Autogenerated Intrinsics</vt:lpstr>
      <vt:lpstr>Simulation</vt:lpstr>
      <vt:lpstr>RTL Implementation</vt:lpstr>
      <vt:lpstr>Add a Function Unit Implementation to a Hardware Database</vt:lpstr>
      <vt:lpstr>Add FU to HDB</vt:lpstr>
      <vt:lpstr>Add FU to HDB</vt:lpstr>
      <vt:lpstr>Select Implementations for Architecture Components</vt:lpstr>
      <vt:lpstr>Generating the VHDL or Verilog RTL</vt:lpstr>
      <vt:lpstr>Finally: Generate the RTL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Processor customization using TCE</dc:title>
  <dc:creator/>
  <cp:lastModifiedBy>Pekka Jääskeläinen</cp:lastModifiedBy>
  <cp:revision>26</cp:revision>
  <dcterms:created xsi:type="dcterms:W3CDTF">2018-04-24T05:51:21Z</dcterms:created>
  <dcterms:modified xsi:type="dcterms:W3CDTF">2018-07-23T14:01:57Z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0x010100D971328D8CA3A44FBC549720B34348B9</vt:lpwstr>
  </property>
</Properties>
</file>